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8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6" r:id="rId24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2C3"/>
    <a:srgbClr val="000000"/>
    <a:srgbClr val="989EA7"/>
    <a:srgbClr val="EB4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80"/>
    <p:restoredTop sz="94712"/>
  </p:normalViewPr>
  <p:slideViewPr>
    <p:cSldViewPr snapToGrid="0" snapToObjects="1">
      <p:cViewPr>
        <p:scale>
          <a:sx n="76" d="100"/>
          <a:sy n="76" d="100"/>
        </p:scale>
        <p:origin x="37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3FF65-34B9-8B43-83CA-56177C8FD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C54BE-C4AF-4341-A279-2CEDDD17F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7A629-C622-464B-8669-731926053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17/09/2020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0A403-1885-9940-86D2-69A15114E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31B9E-7408-7847-ABEA-7D120FD8F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40574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520D-770E-604A-B0C4-82328ACCA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B2AFAD-E5A0-494B-91F5-ACB8B102B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499DE-83CC-5744-BDF0-CB22C62A7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17/09/2020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16EC7-6B80-BD4E-BBC1-F8CBD618F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A1D7B-B624-944F-B701-5BBC2268E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7991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23BAA-2938-E349-AF8E-0032CC767D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2AE5A-65CF-F447-9832-D2047E092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2AA18-EBCC-E342-B8A8-1F0F7804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17/09/2020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05789-41BA-B04D-AF69-BD768E29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8144F-E52E-BC40-8070-729E201D6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1831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5EB8A-75D4-D941-800D-4D610150B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1712-33A3-BC4B-8919-039CD55D5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D5B07-9BE9-E246-B299-7309C223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17/09/2020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77064-507B-3345-A9F6-F2A4E26BF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905B9-C574-C644-9E40-EB8A8180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90425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676E-D8AA-154D-AE80-36997BAC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E4FA2-0269-2E43-AEF9-CA77D02A9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5D79E-894D-084B-B21E-5B498245E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17/09/2020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700D3-E6BB-1E47-A7E1-87ADB1076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FEEAD-3397-C34A-A8F7-EDDC54ED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3152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0DD6E-214B-264A-AEBB-63A32DE5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98EF7-A823-6E40-ADA1-8B5F20C96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9F9D1-5AB8-8743-B1B1-FD62D653D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AA2BA-E5FD-6946-B915-CA55C98B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17/09/2020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3B3ADC-1FD3-7D47-A70B-669632870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1F21E-5DD9-2F4F-895E-2B50F3603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14694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5DAE1-64BB-ED4B-95BF-10658B03D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55DE2-8E78-9F4C-ACD0-DFE832D9D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35A65-597F-C046-8C29-EF861634AB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67DE1-17B8-634A-84BC-777367A7D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FFAA0E-0257-AF44-98C9-01D7C09E79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588142-9E07-024A-8B0C-91353939A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17/09/2020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F51AAC-01FD-E840-8A38-5CD9BFCE1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F67EB9-1AFB-ED4B-9CE1-12133F027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910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2029A-6CC9-C441-A1EC-7E6FE51E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EEDBE-70A4-8D4A-9D18-C04DB080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17/09/2020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69B0A-EC60-CA4F-B744-5D7ABF577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F80A2-20AB-3049-87A0-4B20989F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85482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175195-AA2A-9C4B-8CF1-3D3A58B34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17/09/2020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26DC37-5C0A-2047-BC5E-32B10142E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D710D-8440-3649-AB5D-AB9B6522F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67911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49E09-3D89-0B4E-B5E2-5F7599B45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A1410-7C17-8847-A6A2-5F19B22D5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73256-8B40-DC4F-BDE9-60869F2E7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8BC4C-3BFF-FF48-8B30-3083299CB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17/09/2020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16B54-FD8A-D143-93E3-57806F7DE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06F47-F2EF-8A44-9343-B95EA8E5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48782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0870-30E0-0E4E-9F9E-AFD3B9AFF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EAC1B4-BAF9-4B4C-9B58-390F702E8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F16FC5-9F8E-E04D-AEB9-B2E5BF590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8C398-9D57-C348-9B10-53F4723D5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17/09/2020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936B5-5865-BE4A-A964-3B9A15919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86F91-909C-494E-BD19-5E3C7FE0A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74460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C4DC4D-8522-E14B-BCDF-91ABA55F3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15B9D-370E-AB44-936D-2A0E2F29E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14384-3D6B-A841-B44D-FF2B449D66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2AC08-36CE-9E4A-B3A0-41C9E6C0D714}" type="datetimeFigureOut">
              <a:rPr lang="en-NO" smtClean="0"/>
              <a:t>17/09/2020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2C76B-B4AA-8844-8F08-11C074CB5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0BF4A-02E8-434B-AAC0-BE4643EED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65618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FEA54D-4D45-0645-8A49-8295CB691D8F}"/>
              </a:ext>
            </a:extLst>
          </p:cNvPr>
          <p:cNvSpPr/>
          <p:nvPr/>
        </p:nvSpPr>
        <p:spPr>
          <a:xfrm>
            <a:off x="6343650" y="957263"/>
            <a:ext cx="3114675" cy="264318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09474-2B55-FD46-B473-2E6E831B4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6623"/>
            <a:ext cx="5672138" cy="24696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CB042D-DF33-2D4D-9698-C13AD3893819}"/>
              </a:ext>
            </a:extLst>
          </p:cNvPr>
          <p:cNvCxnSpPr/>
          <p:nvPr/>
        </p:nvCxnSpPr>
        <p:spPr>
          <a:xfrm>
            <a:off x="6343650" y="957263"/>
            <a:ext cx="31146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2F49A3-3484-DB4F-91B3-A002C85EE3D8}"/>
              </a:ext>
            </a:extLst>
          </p:cNvPr>
          <p:cNvCxnSpPr/>
          <p:nvPr/>
        </p:nvCxnSpPr>
        <p:spPr>
          <a:xfrm>
            <a:off x="6343650" y="4151679"/>
            <a:ext cx="31146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94418E-6B23-0F44-861D-646072B861FF}"/>
              </a:ext>
            </a:extLst>
          </p:cNvPr>
          <p:cNvCxnSpPr/>
          <p:nvPr/>
        </p:nvCxnSpPr>
        <p:spPr>
          <a:xfrm>
            <a:off x="6343650" y="4758421"/>
            <a:ext cx="31146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B59EBD-4FB3-3042-8A57-09191954436D}"/>
              </a:ext>
            </a:extLst>
          </p:cNvPr>
          <p:cNvCxnSpPr/>
          <p:nvPr/>
        </p:nvCxnSpPr>
        <p:spPr>
          <a:xfrm>
            <a:off x="6343650" y="5348288"/>
            <a:ext cx="31146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850905-C05F-B840-B8A2-784FEDC6B0C8}"/>
              </a:ext>
            </a:extLst>
          </p:cNvPr>
          <p:cNvSpPr txBox="1"/>
          <p:nvPr/>
        </p:nvSpPr>
        <p:spPr>
          <a:xfrm rot="16200000">
            <a:off x="5381069" y="212212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5932CA-D486-2145-A85D-9DE0CF253238}"/>
              </a:ext>
            </a:extLst>
          </p:cNvPr>
          <p:cNvSpPr txBox="1"/>
          <p:nvPr/>
        </p:nvSpPr>
        <p:spPr>
          <a:xfrm rot="16200000">
            <a:off x="5175347" y="4453808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Descrete levels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8F1101-2E46-384A-98B1-4601D5D13DB4}"/>
              </a:ext>
            </a:extLst>
          </p:cNvPr>
          <p:cNvSpPr txBox="1"/>
          <p:nvPr/>
        </p:nvSpPr>
        <p:spPr>
          <a:xfrm>
            <a:off x="7159918" y="5473185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state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D190CA-7FC4-9E43-9FC1-6AE5ED267831}"/>
              </a:ext>
            </a:extLst>
          </p:cNvPr>
          <p:cNvSpPr txBox="1"/>
          <p:nvPr/>
        </p:nvSpPr>
        <p:spPr>
          <a:xfrm>
            <a:off x="7159917" y="552451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Excited state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A20311-9179-894A-A95A-425FDD2168A7}"/>
              </a:ext>
            </a:extLst>
          </p:cNvPr>
          <p:cNvCxnSpPr>
            <a:cxnSpLocks/>
          </p:cNvCxnSpPr>
          <p:nvPr/>
        </p:nvCxnSpPr>
        <p:spPr>
          <a:xfrm>
            <a:off x="6343650" y="3545271"/>
            <a:ext cx="3114675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A0AF3E-9702-E746-876C-E99130171FF6}"/>
              </a:ext>
            </a:extLst>
          </p:cNvPr>
          <p:cNvCxnSpPr>
            <a:cxnSpLocks/>
          </p:cNvCxnSpPr>
          <p:nvPr/>
        </p:nvCxnSpPr>
        <p:spPr>
          <a:xfrm>
            <a:off x="6343650" y="2541533"/>
            <a:ext cx="3114675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EFECC68-2CAF-A74F-B8A0-56DF2140700C}"/>
              </a:ext>
            </a:extLst>
          </p:cNvPr>
          <p:cNvCxnSpPr>
            <a:cxnSpLocks/>
          </p:cNvCxnSpPr>
          <p:nvPr/>
        </p:nvCxnSpPr>
        <p:spPr>
          <a:xfrm>
            <a:off x="8727857" y="2541533"/>
            <a:ext cx="0" cy="1003738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980F0C-9771-1D4B-B9D2-81481ACB69C5}"/>
              </a:ext>
            </a:extLst>
          </p:cNvPr>
          <p:cNvCxnSpPr>
            <a:cxnSpLocks/>
          </p:cNvCxnSpPr>
          <p:nvPr/>
        </p:nvCxnSpPr>
        <p:spPr>
          <a:xfrm>
            <a:off x="8716362" y="957263"/>
            <a:ext cx="0" cy="158427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548954-9640-974E-80B4-38A535942A90}"/>
              </a:ext>
            </a:extLst>
          </p:cNvPr>
          <p:cNvCxnSpPr>
            <a:cxnSpLocks/>
          </p:cNvCxnSpPr>
          <p:nvPr/>
        </p:nvCxnSpPr>
        <p:spPr>
          <a:xfrm>
            <a:off x="8725887" y="3544779"/>
            <a:ext cx="0" cy="6069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D6C5D57-BA36-764C-B90B-090D904AD564}"/>
              </a:ext>
            </a:extLst>
          </p:cNvPr>
          <p:cNvCxnSpPr>
            <a:cxnSpLocks/>
          </p:cNvCxnSpPr>
          <p:nvPr/>
        </p:nvCxnSpPr>
        <p:spPr>
          <a:xfrm>
            <a:off x="8725887" y="4139590"/>
            <a:ext cx="0" cy="1208698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6E080B6-1E9B-4949-804E-748D00200030}"/>
                  </a:ext>
                </a:extLst>
              </p:cNvPr>
              <p:cNvSpPr txBox="1"/>
              <p:nvPr/>
            </p:nvSpPr>
            <p:spPr>
              <a:xfrm>
                <a:off x="1238250" y="852355"/>
                <a:ext cx="7383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1st</a:t>
                </a:r>
                <a:r>
                  <a:rPr lang="en-NO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NO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6E080B6-1E9B-4949-804E-748D00200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250" y="852355"/>
                <a:ext cx="738344" cy="369332"/>
              </a:xfrm>
              <a:prstGeom prst="rect">
                <a:avLst/>
              </a:prstGeom>
              <a:blipFill>
                <a:blip r:embed="rId3"/>
                <a:stretch>
                  <a:fillRect l="-6780" t="-6667"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741B524-7525-F648-AADD-4A531A915D65}"/>
                  </a:ext>
                </a:extLst>
              </p:cNvPr>
              <p:cNvSpPr txBox="1"/>
              <p:nvPr/>
            </p:nvSpPr>
            <p:spPr>
              <a:xfrm>
                <a:off x="8725886" y="2063250"/>
                <a:ext cx="91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1st</a:t>
                </a:r>
                <a:r>
                  <a:rPr lang="en-NO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NO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741B524-7525-F648-AADD-4A531A915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886" y="2063250"/>
                <a:ext cx="912092" cy="369332"/>
              </a:xfrm>
              <a:prstGeom prst="rect">
                <a:avLst/>
              </a:prstGeom>
              <a:blipFill>
                <a:blip r:embed="rId4"/>
                <a:stretch>
                  <a:fillRect l="-4110" t="-3226" b="-1935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C96B5BE-6696-3E4C-A37E-6A6BA8D340F0}"/>
                  </a:ext>
                </a:extLst>
              </p:cNvPr>
              <p:cNvSpPr txBox="1"/>
              <p:nvPr/>
            </p:nvSpPr>
            <p:spPr>
              <a:xfrm>
                <a:off x="8725887" y="2842149"/>
                <a:ext cx="912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2nd</a:t>
                </a:r>
                <a:r>
                  <a:rPr lang="en-NO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NO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C96B5BE-6696-3E4C-A37E-6A6BA8D34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887" y="2842149"/>
                <a:ext cx="912097" cy="369332"/>
              </a:xfrm>
              <a:prstGeom prst="rect">
                <a:avLst/>
              </a:prstGeom>
              <a:blipFill>
                <a:blip r:embed="rId5"/>
                <a:stretch>
                  <a:fillRect l="-4110" t="-6667"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CFE53FB-D2B0-6449-8E19-6A65D161F774}"/>
                  </a:ext>
                </a:extLst>
              </p:cNvPr>
              <p:cNvSpPr txBox="1"/>
              <p:nvPr/>
            </p:nvSpPr>
            <p:spPr>
              <a:xfrm>
                <a:off x="8735413" y="3770258"/>
                <a:ext cx="7649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3rd</a:t>
                </a:r>
                <a:r>
                  <a:rPr lang="en-NO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NO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CFE53FB-D2B0-6449-8E19-6A65D161F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413" y="3770258"/>
                <a:ext cx="764953" cy="369332"/>
              </a:xfrm>
              <a:prstGeom prst="rect">
                <a:avLst/>
              </a:prstGeom>
              <a:blipFill>
                <a:blip r:embed="rId6"/>
                <a:stretch>
                  <a:fillRect l="-4918" t="-6667" r="-1639"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86E128A-0DB1-3E42-ACDB-E347EDA3F5F0}"/>
                  </a:ext>
                </a:extLst>
              </p:cNvPr>
              <p:cNvSpPr txBox="1"/>
              <p:nvPr/>
            </p:nvSpPr>
            <p:spPr>
              <a:xfrm>
                <a:off x="8716362" y="4925880"/>
                <a:ext cx="752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4th</a:t>
                </a:r>
                <a:r>
                  <a:rPr lang="en-NO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NO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86E128A-0DB1-3E42-ACDB-E347EDA3F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362" y="4925880"/>
                <a:ext cx="752129" cy="369332"/>
              </a:xfrm>
              <a:prstGeom prst="rect">
                <a:avLst/>
              </a:prstGeom>
              <a:blipFill>
                <a:blip r:embed="rId7"/>
                <a:stretch>
                  <a:fillRect l="-4918" t="-6667"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Freeform 41">
            <a:extLst>
              <a:ext uri="{FF2B5EF4-FFF2-40B4-BE49-F238E27FC236}">
                <a16:creationId xmlns:a16="http://schemas.microsoft.com/office/drawing/2014/main" id="{16D19EBD-492A-6C45-ADAA-9D003E93046B}"/>
              </a:ext>
            </a:extLst>
          </p:cNvPr>
          <p:cNvSpPr/>
          <p:nvPr/>
        </p:nvSpPr>
        <p:spPr>
          <a:xfrm>
            <a:off x="8725886" y="1649420"/>
            <a:ext cx="751368" cy="205578"/>
          </a:xfrm>
          <a:custGeom>
            <a:avLst/>
            <a:gdLst>
              <a:gd name="connsiteX0" fmla="*/ 0 w 751368"/>
              <a:gd name="connsiteY0" fmla="*/ 198485 h 205578"/>
              <a:gd name="connsiteX1" fmla="*/ 99238 w 751368"/>
              <a:gd name="connsiteY1" fmla="*/ 10 h 205578"/>
              <a:gd name="connsiteX2" fmla="*/ 205563 w 751368"/>
              <a:gd name="connsiteY2" fmla="*/ 205573 h 205578"/>
              <a:gd name="connsiteX3" fmla="*/ 304800 w 751368"/>
              <a:gd name="connsiteY3" fmla="*/ 7099 h 205578"/>
              <a:gd name="connsiteX4" fmla="*/ 396949 w 751368"/>
              <a:gd name="connsiteY4" fmla="*/ 198485 h 205578"/>
              <a:gd name="connsiteX5" fmla="*/ 496187 w 751368"/>
              <a:gd name="connsiteY5" fmla="*/ 10 h 205578"/>
              <a:gd name="connsiteX6" fmla="*/ 602512 w 751368"/>
              <a:gd name="connsiteY6" fmla="*/ 198485 h 205578"/>
              <a:gd name="connsiteX7" fmla="*/ 751368 w 751368"/>
              <a:gd name="connsiteY7" fmla="*/ 77982 h 205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1368" h="205578">
                <a:moveTo>
                  <a:pt x="0" y="198485"/>
                </a:moveTo>
                <a:cubicBezTo>
                  <a:pt x="32489" y="98657"/>
                  <a:pt x="64978" y="-1171"/>
                  <a:pt x="99238" y="10"/>
                </a:cubicBezTo>
                <a:cubicBezTo>
                  <a:pt x="133498" y="1191"/>
                  <a:pt x="171303" y="204392"/>
                  <a:pt x="205563" y="205573"/>
                </a:cubicBezTo>
                <a:cubicBezTo>
                  <a:pt x="239823" y="206755"/>
                  <a:pt x="272902" y="8280"/>
                  <a:pt x="304800" y="7099"/>
                </a:cubicBezTo>
                <a:cubicBezTo>
                  <a:pt x="336698" y="5918"/>
                  <a:pt x="365051" y="199666"/>
                  <a:pt x="396949" y="198485"/>
                </a:cubicBezTo>
                <a:cubicBezTo>
                  <a:pt x="428847" y="197304"/>
                  <a:pt x="461927" y="10"/>
                  <a:pt x="496187" y="10"/>
                </a:cubicBezTo>
                <a:cubicBezTo>
                  <a:pt x="530447" y="10"/>
                  <a:pt x="559982" y="185490"/>
                  <a:pt x="602512" y="198485"/>
                </a:cubicBezTo>
                <a:cubicBezTo>
                  <a:pt x="645042" y="211480"/>
                  <a:pt x="698205" y="144731"/>
                  <a:pt x="751368" y="77982"/>
                </a:cubicBez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442E1E33-8740-6147-9651-3EFCAF805512}"/>
              </a:ext>
            </a:extLst>
          </p:cNvPr>
          <p:cNvSpPr/>
          <p:nvPr/>
        </p:nvSpPr>
        <p:spPr>
          <a:xfrm>
            <a:off x="8725886" y="2707687"/>
            <a:ext cx="751368" cy="205578"/>
          </a:xfrm>
          <a:custGeom>
            <a:avLst/>
            <a:gdLst>
              <a:gd name="connsiteX0" fmla="*/ 0 w 751368"/>
              <a:gd name="connsiteY0" fmla="*/ 198485 h 205578"/>
              <a:gd name="connsiteX1" fmla="*/ 99238 w 751368"/>
              <a:gd name="connsiteY1" fmla="*/ 10 h 205578"/>
              <a:gd name="connsiteX2" fmla="*/ 205563 w 751368"/>
              <a:gd name="connsiteY2" fmla="*/ 205573 h 205578"/>
              <a:gd name="connsiteX3" fmla="*/ 304800 w 751368"/>
              <a:gd name="connsiteY3" fmla="*/ 7099 h 205578"/>
              <a:gd name="connsiteX4" fmla="*/ 396949 w 751368"/>
              <a:gd name="connsiteY4" fmla="*/ 198485 h 205578"/>
              <a:gd name="connsiteX5" fmla="*/ 496187 w 751368"/>
              <a:gd name="connsiteY5" fmla="*/ 10 h 205578"/>
              <a:gd name="connsiteX6" fmla="*/ 602512 w 751368"/>
              <a:gd name="connsiteY6" fmla="*/ 198485 h 205578"/>
              <a:gd name="connsiteX7" fmla="*/ 751368 w 751368"/>
              <a:gd name="connsiteY7" fmla="*/ 77982 h 205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1368" h="205578">
                <a:moveTo>
                  <a:pt x="0" y="198485"/>
                </a:moveTo>
                <a:cubicBezTo>
                  <a:pt x="32489" y="98657"/>
                  <a:pt x="64978" y="-1171"/>
                  <a:pt x="99238" y="10"/>
                </a:cubicBezTo>
                <a:cubicBezTo>
                  <a:pt x="133498" y="1191"/>
                  <a:pt x="171303" y="204392"/>
                  <a:pt x="205563" y="205573"/>
                </a:cubicBezTo>
                <a:cubicBezTo>
                  <a:pt x="239823" y="206755"/>
                  <a:pt x="272902" y="8280"/>
                  <a:pt x="304800" y="7099"/>
                </a:cubicBezTo>
                <a:cubicBezTo>
                  <a:pt x="336698" y="5918"/>
                  <a:pt x="365051" y="199666"/>
                  <a:pt x="396949" y="198485"/>
                </a:cubicBezTo>
                <a:cubicBezTo>
                  <a:pt x="428847" y="197304"/>
                  <a:pt x="461927" y="10"/>
                  <a:pt x="496187" y="10"/>
                </a:cubicBezTo>
                <a:cubicBezTo>
                  <a:pt x="530447" y="10"/>
                  <a:pt x="559982" y="185490"/>
                  <a:pt x="602512" y="198485"/>
                </a:cubicBezTo>
                <a:cubicBezTo>
                  <a:pt x="645042" y="211480"/>
                  <a:pt x="698205" y="144731"/>
                  <a:pt x="751368" y="77982"/>
                </a:cubicBez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26331FFC-5B0D-2F41-BCC5-4B48927FE461}"/>
              </a:ext>
            </a:extLst>
          </p:cNvPr>
          <p:cNvSpPr/>
          <p:nvPr/>
        </p:nvSpPr>
        <p:spPr>
          <a:xfrm>
            <a:off x="8725886" y="3614967"/>
            <a:ext cx="751368" cy="205578"/>
          </a:xfrm>
          <a:custGeom>
            <a:avLst/>
            <a:gdLst>
              <a:gd name="connsiteX0" fmla="*/ 0 w 751368"/>
              <a:gd name="connsiteY0" fmla="*/ 198485 h 205578"/>
              <a:gd name="connsiteX1" fmla="*/ 99238 w 751368"/>
              <a:gd name="connsiteY1" fmla="*/ 10 h 205578"/>
              <a:gd name="connsiteX2" fmla="*/ 205563 w 751368"/>
              <a:gd name="connsiteY2" fmla="*/ 205573 h 205578"/>
              <a:gd name="connsiteX3" fmla="*/ 304800 w 751368"/>
              <a:gd name="connsiteY3" fmla="*/ 7099 h 205578"/>
              <a:gd name="connsiteX4" fmla="*/ 396949 w 751368"/>
              <a:gd name="connsiteY4" fmla="*/ 198485 h 205578"/>
              <a:gd name="connsiteX5" fmla="*/ 496187 w 751368"/>
              <a:gd name="connsiteY5" fmla="*/ 10 h 205578"/>
              <a:gd name="connsiteX6" fmla="*/ 602512 w 751368"/>
              <a:gd name="connsiteY6" fmla="*/ 198485 h 205578"/>
              <a:gd name="connsiteX7" fmla="*/ 751368 w 751368"/>
              <a:gd name="connsiteY7" fmla="*/ 77982 h 205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1368" h="205578">
                <a:moveTo>
                  <a:pt x="0" y="198485"/>
                </a:moveTo>
                <a:cubicBezTo>
                  <a:pt x="32489" y="98657"/>
                  <a:pt x="64978" y="-1171"/>
                  <a:pt x="99238" y="10"/>
                </a:cubicBezTo>
                <a:cubicBezTo>
                  <a:pt x="133498" y="1191"/>
                  <a:pt x="171303" y="204392"/>
                  <a:pt x="205563" y="205573"/>
                </a:cubicBezTo>
                <a:cubicBezTo>
                  <a:pt x="239823" y="206755"/>
                  <a:pt x="272902" y="8280"/>
                  <a:pt x="304800" y="7099"/>
                </a:cubicBezTo>
                <a:cubicBezTo>
                  <a:pt x="336698" y="5918"/>
                  <a:pt x="365051" y="199666"/>
                  <a:pt x="396949" y="198485"/>
                </a:cubicBezTo>
                <a:cubicBezTo>
                  <a:pt x="428847" y="197304"/>
                  <a:pt x="461927" y="10"/>
                  <a:pt x="496187" y="10"/>
                </a:cubicBezTo>
                <a:cubicBezTo>
                  <a:pt x="530447" y="10"/>
                  <a:pt x="559982" y="185490"/>
                  <a:pt x="602512" y="198485"/>
                </a:cubicBezTo>
                <a:cubicBezTo>
                  <a:pt x="645042" y="211480"/>
                  <a:pt x="698205" y="144731"/>
                  <a:pt x="751368" y="77982"/>
                </a:cubicBez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7F2C466E-934C-8C44-9EDA-293F7553909F}"/>
              </a:ext>
            </a:extLst>
          </p:cNvPr>
          <p:cNvSpPr/>
          <p:nvPr/>
        </p:nvSpPr>
        <p:spPr>
          <a:xfrm>
            <a:off x="8725886" y="4445776"/>
            <a:ext cx="751368" cy="205578"/>
          </a:xfrm>
          <a:custGeom>
            <a:avLst/>
            <a:gdLst>
              <a:gd name="connsiteX0" fmla="*/ 0 w 751368"/>
              <a:gd name="connsiteY0" fmla="*/ 198485 h 205578"/>
              <a:gd name="connsiteX1" fmla="*/ 99238 w 751368"/>
              <a:gd name="connsiteY1" fmla="*/ 10 h 205578"/>
              <a:gd name="connsiteX2" fmla="*/ 205563 w 751368"/>
              <a:gd name="connsiteY2" fmla="*/ 205573 h 205578"/>
              <a:gd name="connsiteX3" fmla="*/ 304800 w 751368"/>
              <a:gd name="connsiteY3" fmla="*/ 7099 h 205578"/>
              <a:gd name="connsiteX4" fmla="*/ 396949 w 751368"/>
              <a:gd name="connsiteY4" fmla="*/ 198485 h 205578"/>
              <a:gd name="connsiteX5" fmla="*/ 496187 w 751368"/>
              <a:gd name="connsiteY5" fmla="*/ 10 h 205578"/>
              <a:gd name="connsiteX6" fmla="*/ 602512 w 751368"/>
              <a:gd name="connsiteY6" fmla="*/ 198485 h 205578"/>
              <a:gd name="connsiteX7" fmla="*/ 751368 w 751368"/>
              <a:gd name="connsiteY7" fmla="*/ 77982 h 205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1368" h="205578">
                <a:moveTo>
                  <a:pt x="0" y="198485"/>
                </a:moveTo>
                <a:cubicBezTo>
                  <a:pt x="32489" y="98657"/>
                  <a:pt x="64978" y="-1171"/>
                  <a:pt x="99238" y="10"/>
                </a:cubicBezTo>
                <a:cubicBezTo>
                  <a:pt x="133498" y="1191"/>
                  <a:pt x="171303" y="204392"/>
                  <a:pt x="205563" y="205573"/>
                </a:cubicBezTo>
                <a:cubicBezTo>
                  <a:pt x="239823" y="206755"/>
                  <a:pt x="272902" y="8280"/>
                  <a:pt x="304800" y="7099"/>
                </a:cubicBezTo>
                <a:cubicBezTo>
                  <a:pt x="336698" y="5918"/>
                  <a:pt x="365051" y="199666"/>
                  <a:pt x="396949" y="198485"/>
                </a:cubicBezTo>
                <a:cubicBezTo>
                  <a:pt x="428847" y="197304"/>
                  <a:pt x="461927" y="10"/>
                  <a:pt x="496187" y="10"/>
                </a:cubicBezTo>
                <a:cubicBezTo>
                  <a:pt x="530447" y="10"/>
                  <a:pt x="559982" y="185490"/>
                  <a:pt x="602512" y="198485"/>
                </a:cubicBezTo>
                <a:cubicBezTo>
                  <a:pt x="645042" y="211480"/>
                  <a:pt x="698205" y="144731"/>
                  <a:pt x="751368" y="77982"/>
                </a:cubicBez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A09CD3-3982-8E42-B28A-04914319829E}"/>
              </a:ext>
            </a:extLst>
          </p:cNvPr>
          <p:cNvSpPr txBox="1"/>
          <p:nvPr/>
        </p:nvSpPr>
        <p:spPr>
          <a:xfrm>
            <a:off x="7923747" y="427038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en-N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0AD76475-8088-3547-8A32-74B5F7190533}"/>
              </a:ext>
            </a:extLst>
          </p:cNvPr>
          <p:cNvSpPr/>
          <p:nvPr/>
        </p:nvSpPr>
        <p:spPr>
          <a:xfrm>
            <a:off x="1345916" y="449662"/>
            <a:ext cx="751368" cy="205578"/>
          </a:xfrm>
          <a:custGeom>
            <a:avLst/>
            <a:gdLst>
              <a:gd name="connsiteX0" fmla="*/ 0 w 751368"/>
              <a:gd name="connsiteY0" fmla="*/ 198485 h 205578"/>
              <a:gd name="connsiteX1" fmla="*/ 99238 w 751368"/>
              <a:gd name="connsiteY1" fmla="*/ 10 h 205578"/>
              <a:gd name="connsiteX2" fmla="*/ 205563 w 751368"/>
              <a:gd name="connsiteY2" fmla="*/ 205573 h 205578"/>
              <a:gd name="connsiteX3" fmla="*/ 304800 w 751368"/>
              <a:gd name="connsiteY3" fmla="*/ 7099 h 205578"/>
              <a:gd name="connsiteX4" fmla="*/ 396949 w 751368"/>
              <a:gd name="connsiteY4" fmla="*/ 198485 h 205578"/>
              <a:gd name="connsiteX5" fmla="*/ 496187 w 751368"/>
              <a:gd name="connsiteY5" fmla="*/ 10 h 205578"/>
              <a:gd name="connsiteX6" fmla="*/ 602512 w 751368"/>
              <a:gd name="connsiteY6" fmla="*/ 198485 h 205578"/>
              <a:gd name="connsiteX7" fmla="*/ 751368 w 751368"/>
              <a:gd name="connsiteY7" fmla="*/ 77982 h 205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1368" h="205578">
                <a:moveTo>
                  <a:pt x="0" y="198485"/>
                </a:moveTo>
                <a:cubicBezTo>
                  <a:pt x="32489" y="98657"/>
                  <a:pt x="64978" y="-1171"/>
                  <a:pt x="99238" y="10"/>
                </a:cubicBezTo>
                <a:cubicBezTo>
                  <a:pt x="133498" y="1191"/>
                  <a:pt x="171303" y="204392"/>
                  <a:pt x="205563" y="205573"/>
                </a:cubicBezTo>
                <a:cubicBezTo>
                  <a:pt x="239823" y="206755"/>
                  <a:pt x="272902" y="8280"/>
                  <a:pt x="304800" y="7099"/>
                </a:cubicBezTo>
                <a:cubicBezTo>
                  <a:pt x="336698" y="5918"/>
                  <a:pt x="365051" y="199666"/>
                  <a:pt x="396949" y="198485"/>
                </a:cubicBezTo>
                <a:cubicBezTo>
                  <a:pt x="428847" y="197304"/>
                  <a:pt x="461927" y="10"/>
                  <a:pt x="496187" y="10"/>
                </a:cubicBezTo>
                <a:cubicBezTo>
                  <a:pt x="530447" y="10"/>
                  <a:pt x="559982" y="185490"/>
                  <a:pt x="602512" y="198485"/>
                </a:cubicBezTo>
                <a:cubicBezTo>
                  <a:pt x="645042" y="211480"/>
                  <a:pt x="698205" y="144731"/>
                  <a:pt x="751368" y="77982"/>
                </a:cubicBez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6DF813-86D4-0A4C-A91B-F32B01FB9959}"/>
              </a:ext>
            </a:extLst>
          </p:cNvPr>
          <p:cNvSpPr txBox="1"/>
          <p:nvPr/>
        </p:nvSpPr>
        <p:spPr>
          <a:xfrm>
            <a:off x="1267630" y="124826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en-NO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F3FEB9-9A04-6F43-AC18-86FEB3FE0F5D}"/>
              </a:ext>
            </a:extLst>
          </p:cNvPr>
          <p:cNvSpPr txBox="1"/>
          <p:nvPr/>
        </p:nvSpPr>
        <p:spPr>
          <a:xfrm>
            <a:off x="7923747" y="287256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en-N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0F7D92-9908-7849-A4FA-CE757080FC06}"/>
              </a:ext>
            </a:extLst>
          </p:cNvPr>
          <p:cNvSpPr txBox="1"/>
          <p:nvPr/>
        </p:nvSpPr>
        <p:spPr>
          <a:xfrm>
            <a:off x="7923747" y="361362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en-N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D1D327B-7B15-3C4B-948A-CFAF7599E540}"/>
                  </a:ext>
                </a:extLst>
              </p:cNvPr>
              <p:cNvSpPr/>
              <p:nvPr/>
            </p:nvSpPr>
            <p:spPr>
              <a:xfrm>
                <a:off x="1267630" y="1692998"/>
                <a:ext cx="3545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D1D327B-7B15-3C4B-948A-CFAF7599E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630" y="1692998"/>
                <a:ext cx="354584" cy="369332"/>
              </a:xfrm>
              <a:prstGeom prst="rect">
                <a:avLst/>
              </a:prstGeom>
              <a:blipFill>
                <a:blip r:embed="rId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9455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close up of a map&#10;&#10;Description automatically generated">
            <a:extLst>
              <a:ext uri="{FF2B5EF4-FFF2-40B4-BE49-F238E27FC236}">
                <a16:creationId xmlns:a16="http://schemas.microsoft.com/office/drawing/2014/main" id="{3DCD702A-0F85-CA4C-8A1F-5A504162C93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8444" y="914399"/>
            <a:ext cx="6838734" cy="5339258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BF8D51-9053-4848-8B92-8D122B6E9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641" y="4093265"/>
            <a:ext cx="3403600" cy="2616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1CFF3D7-2C61-734E-A03D-E9948DEFC7D8}"/>
              </a:ext>
            </a:extLst>
          </p:cNvPr>
          <p:cNvSpPr/>
          <p:nvPr/>
        </p:nvSpPr>
        <p:spPr>
          <a:xfrm>
            <a:off x="3387549" y="1448184"/>
            <a:ext cx="338172" cy="1208381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E28693-6DB7-4245-BF12-ABB3BB1CFA5A}"/>
              </a:ext>
            </a:extLst>
          </p:cNvPr>
          <p:cNvSpPr/>
          <p:nvPr/>
        </p:nvSpPr>
        <p:spPr>
          <a:xfrm>
            <a:off x="3848434" y="1448184"/>
            <a:ext cx="192294" cy="1208381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231F24-C6D1-5745-8450-D41293531541}"/>
              </a:ext>
            </a:extLst>
          </p:cNvPr>
          <p:cNvSpPr/>
          <p:nvPr/>
        </p:nvSpPr>
        <p:spPr>
          <a:xfrm>
            <a:off x="4163440" y="1448184"/>
            <a:ext cx="338172" cy="1208381"/>
          </a:xfrm>
          <a:prstGeom prst="rect">
            <a:avLst/>
          </a:prstGeom>
          <a:solidFill>
            <a:srgbClr val="0072C3"/>
          </a:solidFill>
          <a:ln w="9525">
            <a:solidFill>
              <a:srgbClr val="007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2D343F-C782-574B-AD33-0D774A5203A5}"/>
              </a:ext>
            </a:extLst>
          </p:cNvPr>
          <p:cNvSpPr txBox="1"/>
          <p:nvPr/>
        </p:nvSpPr>
        <p:spPr>
          <a:xfrm>
            <a:off x="3783798" y="1212563"/>
            <a:ext cx="3930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latin typeface="Times" pitchFamily="2" charset="0"/>
              </a:rPr>
              <a:t>G</a:t>
            </a:r>
            <a:r>
              <a:rPr lang="en-NO" sz="1100" dirty="0">
                <a:latin typeface="Times" pitchFamily="2" charset="0"/>
              </a:rPr>
              <a:t>d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678370-0479-5049-BB55-CA66A94E8FB8}"/>
              </a:ext>
            </a:extLst>
          </p:cNvPr>
          <p:cNvCxnSpPr>
            <a:cxnSpLocks/>
          </p:cNvCxnSpPr>
          <p:nvPr/>
        </p:nvCxnSpPr>
        <p:spPr>
          <a:xfrm>
            <a:off x="2725263" y="1947047"/>
            <a:ext cx="12263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A428C8-732A-F74D-88EF-505AC1244A88}"/>
              </a:ext>
            </a:extLst>
          </p:cNvPr>
          <p:cNvCxnSpPr>
            <a:cxnSpLocks/>
          </p:cNvCxnSpPr>
          <p:nvPr/>
        </p:nvCxnSpPr>
        <p:spPr>
          <a:xfrm>
            <a:off x="2725263" y="2024329"/>
            <a:ext cx="12263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0660549-31F1-7D41-8EFB-6BE63989EF9E}"/>
              </a:ext>
            </a:extLst>
          </p:cNvPr>
          <p:cNvCxnSpPr>
            <a:cxnSpLocks/>
          </p:cNvCxnSpPr>
          <p:nvPr/>
        </p:nvCxnSpPr>
        <p:spPr>
          <a:xfrm>
            <a:off x="2725263" y="2100892"/>
            <a:ext cx="12263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085E74B-41E4-5B40-8EC1-7D3475303C09}"/>
              </a:ext>
            </a:extLst>
          </p:cNvPr>
          <p:cNvSpPr txBox="1"/>
          <p:nvPr/>
        </p:nvSpPr>
        <p:spPr>
          <a:xfrm>
            <a:off x="2629646" y="1709179"/>
            <a:ext cx="7334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100" dirty="0">
                <a:latin typeface="Times" pitchFamily="2" charset="0"/>
              </a:rPr>
              <a:t>Neutrons</a:t>
            </a:r>
            <a:endParaRPr lang="en-NO" sz="1100" dirty="0">
              <a:latin typeface="Times" pitchFamily="2" charset="0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3522FDB-7EA2-1F4C-B5D3-844108246B34}"/>
              </a:ext>
            </a:extLst>
          </p:cNvPr>
          <p:cNvSpPr/>
          <p:nvPr/>
        </p:nvSpPr>
        <p:spPr>
          <a:xfrm>
            <a:off x="3938969" y="1760696"/>
            <a:ext cx="353474" cy="100966"/>
          </a:xfrm>
          <a:custGeom>
            <a:avLst/>
            <a:gdLst>
              <a:gd name="connsiteX0" fmla="*/ 0 w 580292"/>
              <a:gd name="connsiteY0" fmla="*/ 158263 h 158263"/>
              <a:gd name="connsiteX1" fmla="*/ 87923 w 580292"/>
              <a:gd name="connsiteY1" fmla="*/ 105509 h 158263"/>
              <a:gd name="connsiteX2" fmla="*/ 167054 w 580292"/>
              <a:gd name="connsiteY2" fmla="*/ 114301 h 158263"/>
              <a:gd name="connsiteX3" fmla="*/ 219808 w 580292"/>
              <a:gd name="connsiteY3" fmla="*/ 140678 h 158263"/>
              <a:gd name="connsiteX4" fmla="*/ 246185 w 580292"/>
              <a:gd name="connsiteY4" fmla="*/ 149470 h 158263"/>
              <a:gd name="connsiteX5" fmla="*/ 342900 w 580292"/>
              <a:gd name="connsiteY5" fmla="*/ 140678 h 158263"/>
              <a:gd name="connsiteX6" fmla="*/ 369277 w 580292"/>
              <a:gd name="connsiteY6" fmla="*/ 131886 h 158263"/>
              <a:gd name="connsiteX7" fmla="*/ 378069 w 580292"/>
              <a:gd name="connsiteY7" fmla="*/ 105509 h 158263"/>
              <a:gd name="connsiteX8" fmla="*/ 404446 w 580292"/>
              <a:gd name="connsiteY8" fmla="*/ 87924 h 158263"/>
              <a:gd name="connsiteX9" fmla="*/ 439616 w 580292"/>
              <a:gd name="connsiteY9" fmla="*/ 35170 h 158263"/>
              <a:gd name="connsiteX10" fmla="*/ 465992 w 580292"/>
              <a:gd name="connsiteY10" fmla="*/ 17586 h 158263"/>
              <a:gd name="connsiteX11" fmla="*/ 492369 w 580292"/>
              <a:gd name="connsiteY11" fmla="*/ 8793 h 158263"/>
              <a:gd name="connsiteX12" fmla="*/ 580292 w 580292"/>
              <a:gd name="connsiteY12" fmla="*/ 1 h 15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0292" h="158263">
                <a:moveTo>
                  <a:pt x="0" y="158263"/>
                </a:moveTo>
                <a:cubicBezTo>
                  <a:pt x="5243" y="154518"/>
                  <a:pt x="61098" y="105509"/>
                  <a:pt x="87923" y="105509"/>
                </a:cubicBezTo>
                <a:cubicBezTo>
                  <a:pt x="114462" y="105509"/>
                  <a:pt x="140677" y="111370"/>
                  <a:pt x="167054" y="114301"/>
                </a:cubicBezTo>
                <a:cubicBezTo>
                  <a:pt x="233353" y="136400"/>
                  <a:pt x="151631" y="106590"/>
                  <a:pt x="219808" y="140678"/>
                </a:cubicBezTo>
                <a:cubicBezTo>
                  <a:pt x="228097" y="144823"/>
                  <a:pt x="237393" y="146539"/>
                  <a:pt x="246185" y="149470"/>
                </a:cubicBezTo>
                <a:cubicBezTo>
                  <a:pt x="278423" y="146539"/>
                  <a:pt x="310854" y="145256"/>
                  <a:pt x="342900" y="140678"/>
                </a:cubicBezTo>
                <a:cubicBezTo>
                  <a:pt x="352075" y="139367"/>
                  <a:pt x="362724" y="138439"/>
                  <a:pt x="369277" y="131886"/>
                </a:cubicBezTo>
                <a:cubicBezTo>
                  <a:pt x="375830" y="125333"/>
                  <a:pt x="372279" y="112746"/>
                  <a:pt x="378069" y="105509"/>
                </a:cubicBezTo>
                <a:cubicBezTo>
                  <a:pt x="384670" y="97257"/>
                  <a:pt x="395654" y="93786"/>
                  <a:pt x="404446" y="87924"/>
                </a:cubicBezTo>
                <a:cubicBezTo>
                  <a:pt x="416169" y="70339"/>
                  <a:pt x="422031" y="46893"/>
                  <a:pt x="439616" y="35170"/>
                </a:cubicBezTo>
                <a:cubicBezTo>
                  <a:pt x="448408" y="29309"/>
                  <a:pt x="456541" y="22312"/>
                  <a:pt x="465992" y="17586"/>
                </a:cubicBezTo>
                <a:cubicBezTo>
                  <a:pt x="474282" y="13441"/>
                  <a:pt x="483227" y="10317"/>
                  <a:pt x="492369" y="8793"/>
                </a:cubicBezTo>
                <a:cubicBezTo>
                  <a:pt x="547062" y="-323"/>
                  <a:pt x="547981" y="1"/>
                  <a:pt x="580292" y="1"/>
                </a:cubicBezTo>
              </a:path>
            </a:pathLst>
          </a:custGeom>
          <a:noFill/>
          <a:ln w="1270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1BE20192-D741-A544-8815-7FDC00FCE480}"/>
              </a:ext>
            </a:extLst>
          </p:cNvPr>
          <p:cNvSpPr/>
          <p:nvPr/>
        </p:nvSpPr>
        <p:spPr>
          <a:xfrm flipH="1">
            <a:off x="3504249" y="1721326"/>
            <a:ext cx="440950" cy="147666"/>
          </a:xfrm>
          <a:custGeom>
            <a:avLst/>
            <a:gdLst>
              <a:gd name="connsiteX0" fmla="*/ 0 w 580292"/>
              <a:gd name="connsiteY0" fmla="*/ 158263 h 158263"/>
              <a:gd name="connsiteX1" fmla="*/ 87923 w 580292"/>
              <a:gd name="connsiteY1" fmla="*/ 105509 h 158263"/>
              <a:gd name="connsiteX2" fmla="*/ 167054 w 580292"/>
              <a:gd name="connsiteY2" fmla="*/ 114301 h 158263"/>
              <a:gd name="connsiteX3" fmla="*/ 219808 w 580292"/>
              <a:gd name="connsiteY3" fmla="*/ 140678 h 158263"/>
              <a:gd name="connsiteX4" fmla="*/ 246185 w 580292"/>
              <a:gd name="connsiteY4" fmla="*/ 149470 h 158263"/>
              <a:gd name="connsiteX5" fmla="*/ 342900 w 580292"/>
              <a:gd name="connsiteY5" fmla="*/ 140678 h 158263"/>
              <a:gd name="connsiteX6" fmla="*/ 369277 w 580292"/>
              <a:gd name="connsiteY6" fmla="*/ 131886 h 158263"/>
              <a:gd name="connsiteX7" fmla="*/ 378069 w 580292"/>
              <a:gd name="connsiteY7" fmla="*/ 105509 h 158263"/>
              <a:gd name="connsiteX8" fmla="*/ 404446 w 580292"/>
              <a:gd name="connsiteY8" fmla="*/ 87924 h 158263"/>
              <a:gd name="connsiteX9" fmla="*/ 439616 w 580292"/>
              <a:gd name="connsiteY9" fmla="*/ 35170 h 158263"/>
              <a:gd name="connsiteX10" fmla="*/ 465992 w 580292"/>
              <a:gd name="connsiteY10" fmla="*/ 17586 h 158263"/>
              <a:gd name="connsiteX11" fmla="*/ 492369 w 580292"/>
              <a:gd name="connsiteY11" fmla="*/ 8793 h 158263"/>
              <a:gd name="connsiteX12" fmla="*/ 580292 w 580292"/>
              <a:gd name="connsiteY12" fmla="*/ 1 h 15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80292" h="158263">
                <a:moveTo>
                  <a:pt x="0" y="158263"/>
                </a:moveTo>
                <a:cubicBezTo>
                  <a:pt x="5243" y="154518"/>
                  <a:pt x="61098" y="105509"/>
                  <a:pt x="87923" y="105509"/>
                </a:cubicBezTo>
                <a:cubicBezTo>
                  <a:pt x="114462" y="105509"/>
                  <a:pt x="140677" y="111370"/>
                  <a:pt x="167054" y="114301"/>
                </a:cubicBezTo>
                <a:cubicBezTo>
                  <a:pt x="233353" y="136400"/>
                  <a:pt x="151631" y="106590"/>
                  <a:pt x="219808" y="140678"/>
                </a:cubicBezTo>
                <a:cubicBezTo>
                  <a:pt x="228097" y="144823"/>
                  <a:pt x="237393" y="146539"/>
                  <a:pt x="246185" y="149470"/>
                </a:cubicBezTo>
                <a:cubicBezTo>
                  <a:pt x="278423" y="146539"/>
                  <a:pt x="310854" y="145256"/>
                  <a:pt x="342900" y="140678"/>
                </a:cubicBezTo>
                <a:cubicBezTo>
                  <a:pt x="352075" y="139367"/>
                  <a:pt x="362724" y="138439"/>
                  <a:pt x="369277" y="131886"/>
                </a:cubicBezTo>
                <a:cubicBezTo>
                  <a:pt x="375830" y="125333"/>
                  <a:pt x="372279" y="112746"/>
                  <a:pt x="378069" y="105509"/>
                </a:cubicBezTo>
                <a:cubicBezTo>
                  <a:pt x="384670" y="97257"/>
                  <a:pt x="395654" y="93786"/>
                  <a:pt x="404446" y="87924"/>
                </a:cubicBezTo>
                <a:cubicBezTo>
                  <a:pt x="416169" y="70339"/>
                  <a:pt x="422031" y="46893"/>
                  <a:pt x="439616" y="35170"/>
                </a:cubicBezTo>
                <a:cubicBezTo>
                  <a:pt x="448408" y="29309"/>
                  <a:pt x="456541" y="22312"/>
                  <a:pt x="465992" y="17586"/>
                </a:cubicBezTo>
                <a:cubicBezTo>
                  <a:pt x="474282" y="13441"/>
                  <a:pt x="483227" y="10317"/>
                  <a:pt x="492369" y="8793"/>
                </a:cubicBezTo>
                <a:cubicBezTo>
                  <a:pt x="547062" y="-323"/>
                  <a:pt x="547981" y="1"/>
                  <a:pt x="580292" y="1"/>
                </a:cubicBezTo>
              </a:path>
            </a:pathLst>
          </a:custGeom>
          <a:noFill/>
          <a:ln w="12700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75CBD4-4970-F341-B712-58DF164A2ACE}"/>
              </a:ext>
            </a:extLst>
          </p:cNvPr>
          <p:cNvSpPr txBox="1"/>
          <p:nvPr/>
        </p:nvSpPr>
        <p:spPr>
          <a:xfrm>
            <a:off x="4082671" y="2619889"/>
            <a:ext cx="5437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100" dirty="0">
                <a:latin typeface="Times" pitchFamily="2" charset="0"/>
              </a:rPr>
              <a:t>sensor</a:t>
            </a:r>
            <a:endParaRPr lang="en-NO" sz="1100" dirty="0">
              <a:latin typeface="Times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0A40F1A-6F59-B14E-A8E1-21883056EF00}"/>
              </a:ext>
            </a:extLst>
          </p:cNvPr>
          <p:cNvSpPr txBox="1"/>
          <p:nvPr/>
        </p:nvSpPr>
        <p:spPr>
          <a:xfrm>
            <a:off x="3293679" y="2616802"/>
            <a:ext cx="5437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100" dirty="0">
                <a:latin typeface="Times" pitchFamily="2" charset="0"/>
              </a:rPr>
              <a:t>sensor</a:t>
            </a:r>
            <a:endParaRPr lang="en-NO" sz="1100" dirty="0">
              <a:latin typeface="Times" pitchFamily="2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7E0829E-45D5-AA47-9103-4967F139BBD4}"/>
              </a:ext>
            </a:extLst>
          </p:cNvPr>
          <p:cNvGrpSpPr/>
          <p:nvPr/>
        </p:nvGrpSpPr>
        <p:grpSpPr>
          <a:xfrm>
            <a:off x="8885062" y="55211"/>
            <a:ext cx="3159974" cy="2575288"/>
            <a:chOff x="8109175" y="1420715"/>
            <a:chExt cx="3159975" cy="257528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B80D9C6-8269-5B49-865B-DFC9040761C2}"/>
                </a:ext>
              </a:extLst>
            </p:cNvPr>
            <p:cNvSpPr/>
            <p:nvPr/>
          </p:nvSpPr>
          <p:spPr>
            <a:xfrm>
              <a:off x="9306130" y="1790047"/>
              <a:ext cx="555171" cy="18941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79D9D5A-EB7C-764C-A56A-EC203E023699}"/>
                </a:ext>
              </a:extLst>
            </p:cNvPr>
            <p:cNvSpPr/>
            <p:nvPr/>
          </p:nvSpPr>
          <p:spPr>
            <a:xfrm>
              <a:off x="10062755" y="1790047"/>
              <a:ext cx="315686" cy="189411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DC80A33-061E-864B-871A-72A269BA231E}"/>
                </a:ext>
              </a:extLst>
            </p:cNvPr>
            <p:cNvSpPr/>
            <p:nvPr/>
          </p:nvSpPr>
          <p:spPr>
            <a:xfrm>
              <a:off x="10579895" y="1790047"/>
              <a:ext cx="555171" cy="18941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8C16BFB-84A0-3744-905A-2AFC153EAB4B}"/>
                </a:ext>
              </a:extLst>
            </p:cNvPr>
            <p:cNvSpPr txBox="1"/>
            <p:nvPr/>
          </p:nvSpPr>
          <p:spPr>
            <a:xfrm>
              <a:off x="10003924" y="1420715"/>
              <a:ext cx="524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" pitchFamily="2" charset="0"/>
                </a:rPr>
                <a:t>G</a:t>
              </a:r>
              <a:r>
                <a:rPr lang="en-NO" dirty="0">
                  <a:latin typeface="Times" pitchFamily="2" charset="0"/>
                </a:rPr>
                <a:t>d 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769AAE4-E68A-9B43-9F92-E21059873089}"/>
                </a:ext>
              </a:extLst>
            </p:cNvPr>
            <p:cNvCxnSpPr>
              <a:cxnSpLocks/>
            </p:cNvCxnSpPr>
            <p:nvPr/>
          </p:nvCxnSpPr>
          <p:spPr>
            <a:xfrm>
              <a:off x="8218868" y="2572004"/>
              <a:ext cx="20133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A2F9807-D3AD-9741-A175-B8251F1B8BCD}"/>
                </a:ext>
              </a:extLst>
            </p:cNvPr>
            <p:cNvCxnSpPr>
              <a:cxnSpLocks/>
            </p:cNvCxnSpPr>
            <p:nvPr/>
          </p:nvCxnSpPr>
          <p:spPr>
            <a:xfrm>
              <a:off x="8218868" y="2693142"/>
              <a:ext cx="20133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E5DF498-3AF6-1A4F-BBA0-4B04B3A99B9A}"/>
                </a:ext>
              </a:extLst>
            </p:cNvPr>
            <p:cNvCxnSpPr>
              <a:cxnSpLocks/>
            </p:cNvCxnSpPr>
            <p:nvPr/>
          </p:nvCxnSpPr>
          <p:spPr>
            <a:xfrm>
              <a:off x="8218868" y="2813154"/>
              <a:ext cx="20133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D62E2B8-DB3B-C14C-9843-74E66001A4CF}"/>
                </a:ext>
              </a:extLst>
            </p:cNvPr>
            <p:cNvSpPr txBox="1"/>
            <p:nvPr/>
          </p:nvSpPr>
          <p:spPr>
            <a:xfrm>
              <a:off x="8109175" y="2199151"/>
              <a:ext cx="1204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>
                  <a:latin typeface="Times" pitchFamily="2" charset="0"/>
                </a:rPr>
                <a:t>Neutrons</a:t>
              </a:r>
              <a:endParaRPr lang="en-NO" dirty="0">
                <a:latin typeface="Times" pitchFamily="2" charset="0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041FC92-CA08-B645-B4EB-86C346EE8344}"/>
                </a:ext>
              </a:extLst>
            </p:cNvPr>
            <p:cNvSpPr/>
            <p:nvPr/>
          </p:nvSpPr>
          <p:spPr>
            <a:xfrm>
              <a:off x="10211386" y="2279903"/>
              <a:ext cx="580292" cy="158263"/>
            </a:xfrm>
            <a:custGeom>
              <a:avLst/>
              <a:gdLst>
                <a:gd name="connsiteX0" fmla="*/ 0 w 580292"/>
                <a:gd name="connsiteY0" fmla="*/ 158263 h 158263"/>
                <a:gd name="connsiteX1" fmla="*/ 87923 w 580292"/>
                <a:gd name="connsiteY1" fmla="*/ 105509 h 158263"/>
                <a:gd name="connsiteX2" fmla="*/ 167054 w 580292"/>
                <a:gd name="connsiteY2" fmla="*/ 114301 h 158263"/>
                <a:gd name="connsiteX3" fmla="*/ 219808 w 580292"/>
                <a:gd name="connsiteY3" fmla="*/ 140678 h 158263"/>
                <a:gd name="connsiteX4" fmla="*/ 246185 w 580292"/>
                <a:gd name="connsiteY4" fmla="*/ 149470 h 158263"/>
                <a:gd name="connsiteX5" fmla="*/ 342900 w 580292"/>
                <a:gd name="connsiteY5" fmla="*/ 140678 h 158263"/>
                <a:gd name="connsiteX6" fmla="*/ 369277 w 580292"/>
                <a:gd name="connsiteY6" fmla="*/ 131886 h 158263"/>
                <a:gd name="connsiteX7" fmla="*/ 378069 w 580292"/>
                <a:gd name="connsiteY7" fmla="*/ 105509 h 158263"/>
                <a:gd name="connsiteX8" fmla="*/ 404446 w 580292"/>
                <a:gd name="connsiteY8" fmla="*/ 87924 h 158263"/>
                <a:gd name="connsiteX9" fmla="*/ 439616 w 580292"/>
                <a:gd name="connsiteY9" fmla="*/ 35170 h 158263"/>
                <a:gd name="connsiteX10" fmla="*/ 465992 w 580292"/>
                <a:gd name="connsiteY10" fmla="*/ 17586 h 158263"/>
                <a:gd name="connsiteX11" fmla="*/ 492369 w 580292"/>
                <a:gd name="connsiteY11" fmla="*/ 8793 h 158263"/>
                <a:gd name="connsiteX12" fmla="*/ 580292 w 580292"/>
                <a:gd name="connsiteY12" fmla="*/ 1 h 15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0292" h="158263">
                  <a:moveTo>
                    <a:pt x="0" y="158263"/>
                  </a:moveTo>
                  <a:cubicBezTo>
                    <a:pt x="5243" y="154518"/>
                    <a:pt x="61098" y="105509"/>
                    <a:pt x="87923" y="105509"/>
                  </a:cubicBezTo>
                  <a:cubicBezTo>
                    <a:pt x="114462" y="105509"/>
                    <a:pt x="140677" y="111370"/>
                    <a:pt x="167054" y="114301"/>
                  </a:cubicBezTo>
                  <a:cubicBezTo>
                    <a:pt x="233353" y="136400"/>
                    <a:pt x="151631" y="106590"/>
                    <a:pt x="219808" y="140678"/>
                  </a:cubicBezTo>
                  <a:cubicBezTo>
                    <a:pt x="228097" y="144823"/>
                    <a:pt x="237393" y="146539"/>
                    <a:pt x="246185" y="149470"/>
                  </a:cubicBezTo>
                  <a:cubicBezTo>
                    <a:pt x="278423" y="146539"/>
                    <a:pt x="310854" y="145256"/>
                    <a:pt x="342900" y="140678"/>
                  </a:cubicBezTo>
                  <a:cubicBezTo>
                    <a:pt x="352075" y="139367"/>
                    <a:pt x="362724" y="138439"/>
                    <a:pt x="369277" y="131886"/>
                  </a:cubicBezTo>
                  <a:cubicBezTo>
                    <a:pt x="375830" y="125333"/>
                    <a:pt x="372279" y="112746"/>
                    <a:pt x="378069" y="105509"/>
                  </a:cubicBezTo>
                  <a:cubicBezTo>
                    <a:pt x="384670" y="97257"/>
                    <a:pt x="395654" y="93786"/>
                    <a:pt x="404446" y="87924"/>
                  </a:cubicBezTo>
                  <a:cubicBezTo>
                    <a:pt x="416169" y="70339"/>
                    <a:pt x="422031" y="46893"/>
                    <a:pt x="439616" y="35170"/>
                  </a:cubicBezTo>
                  <a:cubicBezTo>
                    <a:pt x="448408" y="29309"/>
                    <a:pt x="456541" y="22312"/>
                    <a:pt x="465992" y="17586"/>
                  </a:cubicBezTo>
                  <a:cubicBezTo>
                    <a:pt x="474282" y="13441"/>
                    <a:pt x="483227" y="10317"/>
                    <a:pt x="492369" y="8793"/>
                  </a:cubicBezTo>
                  <a:cubicBezTo>
                    <a:pt x="547062" y="-323"/>
                    <a:pt x="547981" y="1"/>
                    <a:pt x="580292" y="1"/>
                  </a:cubicBezTo>
                </a:path>
              </a:pathLst>
            </a:custGeom>
            <a:noFill/>
            <a:ln w="28575">
              <a:solidFill>
                <a:srgbClr val="0072C3"/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0D2D787-D058-6340-AD8D-715BBCF5B11F}"/>
                </a:ext>
              </a:extLst>
            </p:cNvPr>
            <p:cNvSpPr/>
            <p:nvPr/>
          </p:nvSpPr>
          <p:spPr>
            <a:xfrm flipH="1">
              <a:off x="9497714" y="2218191"/>
              <a:ext cx="723900" cy="231464"/>
            </a:xfrm>
            <a:custGeom>
              <a:avLst/>
              <a:gdLst>
                <a:gd name="connsiteX0" fmla="*/ 0 w 580292"/>
                <a:gd name="connsiteY0" fmla="*/ 158263 h 158263"/>
                <a:gd name="connsiteX1" fmla="*/ 87923 w 580292"/>
                <a:gd name="connsiteY1" fmla="*/ 105509 h 158263"/>
                <a:gd name="connsiteX2" fmla="*/ 167054 w 580292"/>
                <a:gd name="connsiteY2" fmla="*/ 114301 h 158263"/>
                <a:gd name="connsiteX3" fmla="*/ 219808 w 580292"/>
                <a:gd name="connsiteY3" fmla="*/ 140678 h 158263"/>
                <a:gd name="connsiteX4" fmla="*/ 246185 w 580292"/>
                <a:gd name="connsiteY4" fmla="*/ 149470 h 158263"/>
                <a:gd name="connsiteX5" fmla="*/ 342900 w 580292"/>
                <a:gd name="connsiteY5" fmla="*/ 140678 h 158263"/>
                <a:gd name="connsiteX6" fmla="*/ 369277 w 580292"/>
                <a:gd name="connsiteY6" fmla="*/ 131886 h 158263"/>
                <a:gd name="connsiteX7" fmla="*/ 378069 w 580292"/>
                <a:gd name="connsiteY7" fmla="*/ 105509 h 158263"/>
                <a:gd name="connsiteX8" fmla="*/ 404446 w 580292"/>
                <a:gd name="connsiteY8" fmla="*/ 87924 h 158263"/>
                <a:gd name="connsiteX9" fmla="*/ 439616 w 580292"/>
                <a:gd name="connsiteY9" fmla="*/ 35170 h 158263"/>
                <a:gd name="connsiteX10" fmla="*/ 465992 w 580292"/>
                <a:gd name="connsiteY10" fmla="*/ 17586 h 158263"/>
                <a:gd name="connsiteX11" fmla="*/ 492369 w 580292"/>
                <a:gd name="connsiteY11" fmla="*/ 8793 h 158263"/>
                <a:gd name="connsiteX12" fmla="*/ 580292 w 580292"/>
                <a:gd name="connsiteY12" fmla="*/ 1 h 15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0292" h="158263">
                  <a:moveTo>
                    <a:pt x="0" y="158263"/>
                  </a:moveTo>
                  <a:cubicBezTo>
                    <a:pt x="5243" y="154518"/>
                    <a:pt x="61098" y="105509"/>
                    <a:pt x="87923" y="105509"/>
                  </a:cubicBezTo>
                  <a:cubicBezTo>
                    <a:pt x="114462" y="105509"/>
                    <a:pt x="140677" y="111370"/>
                    <a:pt x="167054" y="114301"/>
                  </a:cubicBezTo>
                  <a:cubicBezTo>
                    <a:pt x="233353" y="136400"/>
                    <a:pt x="151631" y="106590"/>
                    <a:pt x="219808" y="140678"/>
                  </a:cubicBezTo>
                  <a:cubicBezTo>
                    <a:pt x="228097" y="144823"/>
                    <a:pt x="237393" y="146539"/>
                    <a:pt x="246185" y="149470"/>
                  </a:cubicBezTo>
                  <a:cubicBezTo>
                    <a:pt x="278423" y="146539"/>
                    <a:pt x="310854" y="145256"/>
                    <a:pt x="342900" y="140678"/>
                  </a:cubicBezTo>
                  <a:cubicBezTo>
                    <a:pt x="352075" y="139367"/>
                    <a:pt x="362724" y="138439"/>
                    <a:pt x="369277" y="131886"/>
                  </a:cubicBezTo>
                  <a:cubicBezTo>
                    <a:pt x="375830" y="125333"/>
                    <a:pt x="372279" y="112746"/>
                    <a:pt x="378069" y="105509"/>
                  </a:cubicBezTo>
                  <a:cubicBezTo>
                    <a:pt x="384670" y="97257"/>
                    <a:pt x="395654" y="93786"/>
                    <a:pt x="404446" y="87924"/>
                  </a:cubicBezTo>
                  <a:cubicBezTo>
                    <a:pt x="416169" y="70339"/>
                    <a:pt x="422031" y="46893"/>
                    <a:pt x="439616" y="35170"/>
                  </a:cubicBezTo>
                  <a:cubicBezTo>
                    <a:pt x="448408" y="29309"/>
                    <a:pt x="456541" y="22312"/>
                    <a:pt x="465992" y="17586"/>
                  </a:cubicBezTo>
                  <a:cubicBezTo>
                    <a:pt x="474282" y="13441"/>
                    <a:pt x="483227" y="10317"/>
                    <a:pt x="492369" y="8793"/>
                  </a:cubicBezTo>
                  <a:cubicBezTo>
                    <a:pt x="547062" y="-323"/>
                    <a:pt x="547981" y="1"/>
                    <a:pt x="580292" y="1"/>
                  </a:cubicBezTo>
                </a:path>
              </a:pathLst>
            </a:custGeom>
            <a:noFill/>
            <a:ln w="28575">
              <a:solidFill>
                <a:srgbClr val="EB4700"/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EA76505-3EFA-B14B-800C-5D5C27B3C8E3}"/>
                </a:ext>
              </a:extLst>
            </p:cNvPr>
            <p:cNvSpPr txBox="1"/>
            <p:nvPr/>
          </p:nvSpPr>
          <p:spPr>
            <a:xfrm>
              <a:off x="10494579" y="3626671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>
                  <a:latin typeface="Times" pitchFamily="2" charset="0"/>
                </a:rPr>
                <a:t>sensor</a:t>
              </a:r>
              <a:endParaRPr lang="en-NO" dirty="0">
                <a:latin typeface="Times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5AC328-336E-F140-BF7F-E3792B24A692}"/>
                </a:ext>
              </a:extLst>
            </p:cNvPr>
            <p:cNvSpPr txBox="1"/>
            <p:nvPr/>
          </p:nvSpPr>
          <p:spPr>
            <a:xfrm>
              <a:off x="9199305" y="3621832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>
                  <a:latin typeface="Times" pitchFamily="2" charset="0"/>
                </a:rPr>
                <a:t>sensor</a:t>
              </a:r>
              <a:endParaRPr lang="en-NO" dirty="0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9813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7C4358-69EF-6044-A316-883AB6191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463550"/>
            <a:ext cx="8636000" cy="59309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C9636B1D-3D01-ED4B-ABDE-7818ABAADB4F}"/>
              </a:ext>
            </a:extLst>
          </p:cNvPr>
          <p:cNvGrpSpPr/>
          <p:nvPr/>
        </p:nvGrpSpPr>
        <p:grpSpPr>
          <a:xfrm>
            <a:off x="2549250" y="1300167"/>
            <a:ext cx="6537961" cy="4588194"/>
            <a:chOff x="2536371" y="1300167"/>
            <a:chExt cx="6537961" cy="4588194"/>
          </a:xfrm>
          <a:gradFill>
            <a:gsLst>
              <a:gs pos="86000">
                <a:schemeClr val="accent1">
                  <a:lumMod val="5000"/>
                  <a:lumOff val="95000"/>
                </a:schemeClr>
              </a:gs>
              <a:gs pos="0">
                <a:schemeClr val="tx2">
                  <a:lumMod val="75000"/>
                </a:schemeClr>
              </a:gs>
            </a:gsLst>
            <a:lin ang="0" scaled="0"/>
          </a:gra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DD6A6DA-8537-D348-8A2D-3F33EEAE7C04}"/>
                </a:ext>
              </a:extLst>
            </p:cNvPr>
            <p:cNvGrpSpPr/>
            <p:nvPr/>
          </p:nvGrpSpPr>
          <p:grpSpPr>
            <a:xfrm>
              <a:off x="2536371" y="1300167"/>
              <a:ext cx="2626200" cy="4580951"/>
              <a:chOff x="2536371" y="1300167"/>
              <a:chExt cx="2626200" cy="4580951"/>
            </a:xfrm>
            <a:grpFill/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F287620-7E4D-2E4D-9B34-6489AC737957}"/>
                  </a:ext>
                </a:extLst>
              </p:cNvPr>
              <p:cNvGrpSpPr/>
              <p:nvPr/>
            </p:nvGrpSpPr>
            <p:grpSpPr>
              <a:xfrm>
                <a:off x="3172144" y="3655991"/>
                <a:ext cx="1990427" cy="2225127"/>
                <a:chOff x="3166088" y="3655991"/>
                <a:chExt cx="1990427" cy="2225127"/>
              </a:xfrm>
              <a:grpFill/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F0029F8-83E7-F542-87BE-A71A91481779}"/>
                    </a:ext>
                  </a:extLst>
                </p:cNvPr>
                <p:cNvSpPr/>
                <p:nvPr/>
              </p:nvSpPr>
              <p:spPr>
                <a:xfrm>
                  <a:off x="4103915" y="4735502"/>
                  <a:ext cx="1052600" cy="11456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O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B3D89F7-D9E2-8846-A995-AB8F26156F15}"/>
                    </a:ext>
                  </a:extLst>
                </p:cNvPr>
                <p:cNvSpPr/>
                <p:nvPr/>
              </p:nvSpPr>
              <p:spPr>
                <a:xfrm>
                  <a:off x="4014091" y="4528684"/>
                  <a:ext cx="1052600" cy="11456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O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7725F6E-57B7-DB4E-96C1-209BDCEA866D}"/>
                    </a:ext>
                  </a:extLst>
                </p:cNvPr>
                <p:cNvSpPr/>
                <p:nvPr/>
              </p:nvSpPr>
              <p:spPr>
                <a:xfrm>
                  <a:off x="3737119" y="4245934"/>
                  <a:ext cx="1052600" cy="11456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O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4B9ADAE-1389-1944-9E4A-50748C119F22}"/>
                    </a:ext>
                  </a:extLst>
                </p:cNvPr>
                <p:cNvSpPr/>
                <p:nvPr/>
              </p:nvSpPr>
              <p:spPr>
                <a:xfrm>
                  <a:off x="3456503" y="3972133"/>
                  <a:ext cx="1052600" cy="11456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O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DB6D61E5-BFB0-584E-9319-45DEB571ACB2}"/>
                    </a:ext>
                  </a:extLst>
                </p:cNvPr>
                <p:cNvSpPr/>
                <p:nvPr/>
              </p:nvSpPr>
              <p:spPr>
                <a:xfrm>
                  <a:off x="3166088" y="3655991"/>
                  <a:ext cx="1052600" cy="1145616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O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0546C68F-2FE4-894B-8103-3BAA0AE2503D}"/>
                  </a:ext>
                </a:extLst>
              </p:cNvPr>
              <p:cNvGrpSpPr/>
              <p:nvPr/>
            </p:nvGrpSpPr>
            <p:grpSpPr>
              <a:xfrm>
                <a:off x="2536371" y="1300167"/>
                <a:ext cx="1567543" cy="4569691"/>
                <a:chOff x="2536371" y="1296305"/>
                <a:chExt cx="1567543" cy="4592866"/>
              </a:xfrm>
              <a:grpFill/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DC035245-0070-EC49-BE75-88B2B1C59091}"/>
                    </a:ext>
                  </a:extLst>
                </p:cNvPr>
                <p:cNvSpPr/>
                <p:nvPr/>
              </p:nvSpPr>
              <p:spPr>
                <a:xfrm>
                  <a:off x="2536371" y="3657600"/>
                  <a:ext cx="1567543" cy="22315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O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C81DC5B-4603-D64E-837A-31704BEE66D9}"/>
                    </a:ext>
                  </a:extLst>
                </p:cNvPr>
                <p:cNvSpPr/>
                <p:nvPr/>
              </p:nvSpPr>
              <p:spPr>
                <a:xfrm>
                  <a:off x="2536371" y="3288847"/>
                  <a:ext cx="1415143" cy="22315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O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FFBE4B01-DA2C-4A4A-BA64-CE804ACDF71D}"/>
                    </a:ext>
                  </a:extLst>
                </p:cNvPr>
                <p:cNvSpPr/>
                <p:nvPr/>
              </p:nvSpPr>
              <p:spPr>
                <a:xfrm>
                  <a:off x="2536371" y="2783568"/>
                  <a:ext cx="1132115" cy="22315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O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A3AC9487-13CC-5B4A-9FF0-822670D75FC0}"/>
                    </a:ext>
                  </a:extLst>
                </p:cNvPr>
                <p:cNvSpPr/>
                <p:nvPr/>
              </p:nvSpPr>
              <p:spPr>
                <a:xfrm>
                  <a:off x="2536371" y="2267403"/>
                  <a:ext cx="849087" cy="22315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O"/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68A4559F-5394-744F-A8CF-11D74C804FDB}"/>
                    </a:ext>
                  </a:extLst>
                </p:cNvPr>
                <p:cNvSpPr/>
                <p:nvPr/>
              </p:nvSpPr>
              <p:spPr>
                <a:xfrm>
                  <a:off x="2536371" y="1527173"/>
                  <a:ext cx="566059" cy="22315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O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9657C592-D289-384C-A967-69C598092A07}"/>
                    </a:ext>
                  </a:extLst>
                </p:cNvPr>
                <p:cNvSpPr/>
                <p:nvPr/>
              </p:nvSpPr>
              <p:spPr>
                <a:xfrm>
                  <a:off x="2536371" y="1296305"/>
                  <a:ext cx="283030" cy="2231571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O"/>
                </a:p>
              </p:txBody>
            </p:sp>
          </p:grp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9AAFA3-89E6-D648-BE8C-2543733867F8}"/>
                </a:ext>
              </a:extLst>
            </p:cNvPr>
            <p:cNvCxnSpPr/>
            <p:nvPr/>
          </p:nvCxnSpPr>
          <p:spPr>
            <a:xfrm>
              <a:off x="4103914" y="3649547"/>
              <a:ext cx="0" cy="2220311"/>
            </a:xfrm>
            <a:prstGeom prst="line">
              <a:avLst/>
            </a:prstGeom>
            <a:grpFill/>
            <a:ln>
              <a:noFill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1712A9B-0A66-B640-9B77-60F3D9A9B648}"/>
                </a:ext>
              </a:extLst>
            </p:cNvPr>
            <p:cNvSpPr/>
            <p:nvPr/>
          </p:nvSpPr>
          <p:spPr>
            <a:xfrm>
              <a:off x="4644980" y="5747657"/>
              <a:ext cx="4429352" cy="1334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84C0AAA-774A-DD44-9581-81BE0513A2B6}"/>
                </a:ext>
              </a:extLst>
            </p:cNvPr>
            <p:cNvSpPr/>
            <p:nvPr/>
          </p:nvSpPr>
          <p:spPr>
            <a:xfrm>
              <a:off x="4335826" y="5730774"/>
              <a:ext cx="4429352" cy="1334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EB28BDC-CE9D-9B4C-AD3E-652363E59E31}"/>
                </a:ext>
              </a:extLst>
            </p:cNvPr>
            <p:cNvSpPr/>
            <p:nvPr/>
          </p:nvSpPr>
          <p:spPr>
            <a:xfrm>
              <a:off x="4035381" y="5691711"/>
              <a:ext cx="4429352" cy="1334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829681A-648A-A641-8708-EEA7AC67A58D}"/>
                </a:ext>
              </a:extLst>
            </p:cNvPr>
            <p:cNvSpPr/>
            <p:nvPr/>
          </p:nvSpPr>
          <p:spPr>
            <a:xfrm>
              <a:off x="3769973" y="5652648"/>
              <a:ext cx="4429352" cy="1334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369FDF5-1279-A548-A8DF-E3E3B2EA4BD9}"/>
                </a:ext>
              </a:extLst>
            </p:cNvPr>
            <p:cNvSpPr/>
            <p:nvPr/>
          </p:nvSpPr>
          <p:spPr>
            <a:xfrm>
              <a:off x="3486946" y="5626834"/>
              <a:ext cx="4429352" cy="1334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878D5B3-8992-914A-8A70-179F29767712}"/>
                </a:ext>
              </a:extLst>
            </p:cNvPr>
            <p:cNvSpPr/>
            <p:nvPr/>
          </p:nvSpPr>
          <p:spPr>
            <a:xfrm>
              <a:off x="3191785" y="5583949"/>
              <a:ext cx="4429352" cy="1334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8817FC4-43BD-5E42-9F5C-A42972E3CF0B}"/>
                </a:ext>
              </a:extLst>
            </p:cNvPr>
            <p:cNvSpPr/>
            <p:nvPr/>
          </p:nvSpPr>
          <p:spPr>
            <a:xfrm>
              <a:off x="4919506" y="5026364"/>
              <a:ext cx="999022" cy="8615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53459A3-2801-BF47-A414-65F0585EBE89}"/>
                </a:ext>
              </a:extLst>
            </p:cNvPr>
            <p:cNvSpPr/>
            <p:nvPr/>
          </p:nvSpPr>
          <p:spPr>
            <a:xfrm>
              <a:off x="4644980" y="4911025"/>
              <a:ext cx="999022" cy="977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EEF51C-9D1A-D147-AABC-85823A7F7972}"/>
                </a:ext>
              </a:extLst>
            </p:cNvPr>
            <p:cNvSpPr/>
            <p:nvPr/>
          </p:nvSpPr>
          <p:spPr>
            <a:xfrm>
              <a:off x="4375779" y="4742284"/>
              <a:ext cx="999022" cy="9773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7BCA7ED-5461-4E4F-8365-C0FEB9A38DB3}"/>
                </a:ext>
              </a:extLst>
            </p:cNvPr>
            <p:cNvSpPr/>
            <p:nvPr/>
          </p:nvSpPr>
          <p:spPr>
            <a:xfrm>
              <a:off x="5214123" y="5185632"/>
              <a:ext cx="999022" cy="70272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5176CD2-6069-2349-BF6F-340680BECC7D}"/>
                </a:ext>
              </a:extLst>
            </p:cNvPr>
            <p:cNvSpPr/>
            <p:nvPr/>
          </p:nvSpPr>
          <p:spPr>
            <a:xfrm>
              <a:off x="5489891" y="5269773"/>
              <a:ext cx="999022" cy="6185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668C799-C221-1947-95C8-5D1C40E26C40}"/>
                </a:ext>
              </a:extLst>
            </p:cNvPr>
            <p:cNvSpPr/>
            <p:nvPr/>
          </p:nvSpPr>
          <p:spPr>
            <a:xfrm>
              <a:off x="5767733" y="5374910"/>
              <a:ext cx="999022" cy="51299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4BD9AC7-B16B-AB48-8529-4D1444EFABB3}"/>
                </a:ext>
              </a:extLst>
            </p:cNvPr>
            <p:cNvSpPr/>
            <p:nvPr/>
          </p:nvSpPr>
          <p:spPr>
            <a:xfrm>
              <a:off x="6076887" y="5460915"/>
              <a:ext cx="999022" cy="403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43C3934-C876-F84F-8ACE-9CF9F304AFF3}"/>
                </a:ext>
              </a:extLst>
            </p:cNvPr>
            <p:cNvSpPr/>
            <p:nvPr/>
          </p:nvSpPr>
          <p:spPr>
            <a:xfrm>
              <a:off x="6349501" y="5515750"/>
              <a:ext cx="999022" cy="3653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04553A8B-87EC-3546-A24A-D892482E0B4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1778000" y="463550"/>
            <a:ext cx="8636000" cy="5930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B1D52D7-5AE7-2449-BEFE-3D1935F365EE}"/>
              </a:ext>
            </a:extLst>
          </p:cNvPr>
          <p:cNvSpPr txBox="1"/>
          <p:nvPr/>
        </p:nvSpPr>
        <p:spPr>
          <a:xfrm>
            <a:off x="2974654" y="488456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60%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524C8D-F8FD-E847-A46F-729945994BDE}"/>
              </a:ext>
            </a:extLst>
          </p:cNvPr>
          <p:cNvCxnSpPr>
            <a:cxnSpLocks/>
          </p:cNvCxnSpPr>
          <p:nvPr/>
        </p:nvCxnSpPr>
        <p:spPr>
          <a:xfrm flipH="1" flipV="1">
            <a:off x="5157304" y="4724348"/>
            <a:ext cx="1" cy="113333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CB9563C-53A2-E040-ADB9-891FDCFC48CC}"/>
              </a:ext>
            </a:extLst>
          </p:cNvPr>
          <p:cNvCxnSpPr>
            <a:cxnSpLocks/>
          </p:cNvCxnSpPr>
          <p:nvPr/>
        </p:nvCxnSpPr>
        <p:spPr>
          <a:xfrm flipH="1" flipV="1">
            <a:off x="4111407" y="3655991"/>
            <a:ext cx="1" cy="22016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B55FABD-6008-BE44-89BC-16944BA5F13B}"/>
              </a:ext>
            </a:extLst>
          </p:cNvPr>
          <p:cNvSpPr txBox="1"/>
          <p:nvPr/>
        </p:nvSpPr>
        <p:spPr>
          <a:xfrm>
            <a:off x="4330955" y="492168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80%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6CBB6C0-F2B8-654E-8B6C-350B9E06EA83}"/>
              </a:ext>
            </a:extLst>
          </p:cNvPr>
          <p:cNvGrpSpPr/>
          <p:nvPr/>
        </p:nvGrpSpPr>
        <p:grpSpPr>
          <a:xfrm>
            <a:off x="5970977" y="2150932"/>
            <a:ext cx="2419253" cy="2263446"/>
            <a:chOff x="5997527" y="2125207"/>
            <a:chExt cx="2419253" cy="2263446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5412C1E7-B112-B54D-BA56-C7F4D02CE66E}"/>
                </a:ext>
              </a:extLst>
            </p:cNvPr>
            <p:cNvSpPr/>
            <p:nvPr/>
          </p:nvSpPr>
          <p:spPr>
            <a:xfrm>
              <a:off x="7951107" y="2494539"/>
              <a:ext cx="315686" cy="1894114"/>
            </a:xfrm>
            <a:prstGeom prst="rect">
              <a:avLst/>
            </a:prstGeom>
            <a:gradFill>
              <a:gsLst>
                <a:gs pos="86000">
                  <a:schemeClr val="accent1">
                    <a:lumMod val="5000"/>
                    <a:lumOff val="95000"/>
                  </a:schemeClr>
                </a:gs>
                <a:gs pos="0">
                  <a:schemeClr val="tx1">
                    <a:lumMod val="85000"/>
                    <a:lumOff val="15000"/>
                  </a:schemeClr>
                </a:gs>
              </a:gsLst>
              <a:lin ang="0" scaled="0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9E28AD1-21F3-A742-AA21-E10A08EFB214}"/>
                </a:ext>
              </a:extLst>
            </p:cNvPr>
            <p:cNvSpPr txBox="1"/>
            <p:nvPr/>
          </p:nvSpPr>
          <p:spPr>
            <a:xfrm>
              <a:off x="7892276" y="2125207"/>
              <a:ext cx="524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" pitchFamily="2" charset="0"/>
                </a:rPr>
                <a:t>G</a:t>
              </a:r>
              <a:r>
                <a:rPr lang="en-NO" dirty="0">
                  <a:latin typeface="Times" pitchFamily="2" charset="0"/>
                </a:rPr>
                <a:t>d 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93293F32-80A3-564C-8395-1B5704C5AD1B}"/>
                </a:ext>
              </a:extLst>
            </p:cNvPr>
            <p:cNvCxnSpPr>
              <a:cxnSpLocks/>
            </p:cNvCxnSpPr>
            <p:nvPr/>
          </p:nvCxnSpPr>
          <p:spPr>
            <a:xfrm>
              <a:off x="6107221" y="3276496"/>
              <a:ext cx="201330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CBBE770F-5B9C-E24C-8830-09883473B8D7}"/>
                </a:ext>
              </a:extLst>
            </p:cNvPr>
            <p:cNvCxnSpPr>
              <a:cxnSpLocks/>
            </p:cNvCxnSpPr>
            <p:nvPr/>
          </p:nvCxnSpPr>
          <p:spPr>
            <a:xfrm>
              <a:off x="6107221" y="3397634"/>
              <a:ext cx="201330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8CD83C3-60F9-7545-BB28-F9C9E3BD60BA}"/>
                </a:ext>
              </a:extLst>
            </p:cNvPr>
            <p:cNvCxnSpPr>
              <a:cxnSpLocks/>
            </p:cNvCxnSpPr>
            <p:nvPr/>
          </p:nvCxnSpPr>
          <p:spPr>
            <a:xfrm>
              <a:off x="6107221" y="3517646"/>
              <a:ext cx="201330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431CBD32-B2F5-8C4A-B1C7-547A9818A731}"/>
                </a:ext>
              </a:extLst>
            </p:cNvPr>
            <p:cNvSpPr txBox="1"/>
            <p:nvPr/>
          </p:nvSpPr>
          <p:spPr>
            <a:xfrm>
              <a:off x="5997527" y="2903643"/>
              <a:ext cx="1953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 err="1">
                  <a:latin typeface="Times" pitchFamily="2" charset="0"/>
                </a:rPr>
                <a:t>Neutrons</a:t>
              </a:r>
              <a:endParaRPr lang="en-NO" dirty="0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8553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7C4358-69EF-6044-A316-883AB6191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463550"/>
            <a:ext cx="8636000" cy="59309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F287620-7E4D-2E4D-9B34-6489AC737957}"/>
              </a:ext>
            </a:extLst>
          </p:cNvPr>
          <p:cNvGrpSpPr/>
          <p:nvPr/>
        </p:nvGrpSpPr>
        <p:grpSpPr>
          <a:xfrm>
            <a:off x="3172144" y="3655991"/>
            <a:ext cx="1990427" cy="2225127"/>
            <a:chOff x="3166088" y="3655991"/>
            <a:chExt cx="1990427" cy="2225127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2000">
                <a:schemeClr val="accent1">
                  <a:lumMod val="45000"/>
                  <a:lumOff val="5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100000">
                <a:srgbClr val="0072C3"/>
              </a:gs>
            </a:gsLst>
            <a:lin ang="0" scaled="0"/>
          </a:gra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F0029F8-83E7-F542-87BE-A71A91481779}"/>
                </a:ext>
              </a:extLst>
            </p:cNvPr>
            <p:cNvSpPr/>
            <p:nvPr/>
          </p:nvSpPr>
          <p:spPr>
            <a:xfrm>
              <a:off x="4103915" y="4735502"/>
              <a:ext cx="1052600" cy="11456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3D89F7-D9E2-8846-A995-AB8F26156F15}"/>
                </a:ext>
              </a:extLst>
            </p:cNvPr>
            <p:cNvSpPr/>
            <p:nvPr/>
          </p:nvSpPr>
          <p:spPr>
            <a:xfrm>
              <a:off x="4014091" y="4528684"/>
              <a:ext cx="1052600" cy="11456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7725F6E-57B7-DB4E-96C1-209BDCEA866D}"/>
                </a:ext>
              </a:extLst>
            </p:cNvPr>
            <p:cNvSpPr/>
            <p:nvPr/>
          </p:nvSpPr>
          <p:spPr>
            <a:xfrm>
              <a:off x="3737119" y="4245934"/>
              <a:ext cx="1052600" cy="11456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4B9ADAE-1389-1944-9E4A-50748C119F22}"/>
                </a:ext>
              </a:extLst>
            </p:cNvPr>
            <p:cNvSpPr/>
            <p:nvPr/>
          </p:nvSpPr>
          <p:spPr>
            <a:xfrm>
              <a:off x="3456503" y="3972133"/>
              <a:ext cx="1052600" cy="11456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6D61E5-BFB0-584E-9319-45DEB571ACB2}"/>
                </a:ext>
              </a:extLst>
            </p:cNvPr>
            <p:cNvSpPr/>
            <p:nvPr/>
          </p:nvSpPr>
          <p:spPr>
            <a:xfrm>
              <a:off x="3166088" y="3655991"/>
              <a:ext cx="1052600" cy="11456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46C68F-2FE4-894B-8103-3BAA0AE2503D}"/>
              </a:ext>
            </a:extLst>
          </p:cNvPr>
          <p:cNvGrpSpPr/>
          <p:nvPr/>
        </p:nvGrpSpPr>
        <p:grpSpPr>
          <a:xfrm>
            <a:off x="2536371" y="1300167"/>
            <a:ext cx="1567543" cy="4569691"/>
            <a:chOff x="2536371" y="1296305"/>
            <a:chExt cx="1567543" cy="4592866"/>
          </a:xfrm>
          <a:pattFill prst="smConfetti">
            <a:fgClr>
              <a:schemeClr val="accent1"/>
            </a:fgClr>
            <a:bgClr>
              <a:schemeClr val="bg1"/>
            </a:bgClr>
          </a:patt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C035245-0070-EC49-BE75-88B2B1C59091}"/>
                </a:ext>
              </a:extLst>
            </p:cNvPr>
            <p:cNvSpPr/>
            <p:nvPr/>
          </p:nvSpPr>
          <p:spPr>
            <a:xfrm>
              <a:off x="2536371" y="3657600"/>
              <a:ext cx="1567543" cy="22315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C81DC5B-4603-D64E-837A-31704BEE66D9}"/>
                </a:ext>
              </a:extLst>
            </p:cNvPr>
            <p:cNvSpPr/>
            <p:nvPr/>
          </p:nvSpPr>
          <p:spPr>
            <a:xfrm>
              <a:off x="2536371" y="3288847"/>
              <a:ext cx="1415143" cy="22315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FBE4B01-DA2C-4A4A-BA64-CE804ACDF71D}"/>
                </a:ext>
              </a:extLst>
            </p:cNvPr>
            <p:cNvSpPr/>
            <p:nvPr/>
          </p:nvSpPr>
          <p:spPr>
            <a:xfrm>
              <a:off x="2536371" y="2783568"/>
              <a:ext cx="1132115" cy="22315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AC9487-13CC-5B4A-9FF0-822670D75FC0}"/>
                </a:ext>
              </a:extLst>
            </p:cNvPr>
            <p:cNvSpPr/>
            <p:nvPr/>
          </p:nvSpPr>
          <p:spPr>
            <a:xfrm>
              <a:off x="2536371" y="2267403"/>
              <a:ext cx="849087" cy="22315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8A4559F-5394-744F-A8CF-11D74C804FDB}"/>
                </a:ext>
              </a:extLst>
            </p:cNvPr>
            <p:cNvSpPr/>
            <p:nvPr/>
          </p:nvSpPr>
          <p:spPr>
            <a:xfrm>
              <a:off x="2536371" y="1527173"/>
              <a:ext cx="566059" cy="22315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57C592-D289-384C-A967-69C598092A07}"/>
                </a:ext>
              </a:extLst>
            </p:cNvPr>
            <p:cNvSpPr/>
            <p:nvPr/>
          </p:nvSpPr>
          <p:spPr>
            <a:xfrm>
              <a:off x="2536371" y="1296305"/>
              <a:ext cx="283030" cy="22315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FB1D52D7-5AE7-2449-BEFE-3D1935F365EE}"/>
              </a:ext>
            </a:extLst>
          </p:cNvPr>
          <p:cNvSpPr txBox="1"/>
          <p:nvPr/>
        </p:nvSpPr>
        <p:spPr>
          <a:xfrm>
            <a:off x="3005158" y="419497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60%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9AAFA3-89E6-D648-BE8C-2543733867F8}"/>
              </a:ext>
            </a:extLst>
          </p:cNvPr>
          <p:cNvCxnSpPr/>
          <p:nvPr/>
        </p:nvCxnSpPr>
        <p:spPr>
          <a:xfrm>
            <a:off x="4103914" y="3649547"/>
            <a:ext cx="0" cy="22203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509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4F7F-EA3F-654C-8AB1-C1B375476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backscattering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6BF823-92C6-624D-AAA6-C240B50AD759}"/>
              </a:ext>
            </a:extLst>
          </p:cNvPr>
          <p:cNvSpPr/>
          <p:nvPr/>
        </p:nvSpPr>
        <p:spPr>
          <a:xfrm>
            <a:off x="5375649" y="2532132"/>
            <a:ext cx="838200" cy="25686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54265F8-8440-AB45-A54C-97A32726E7A4}"/>
              </a:ext>
            </a:extLst>
          </p:cNvPr>
          <p:cNvCxnSpPr>
            <a:cxnSpLocks/>
          </p:cNvCxnSpPr>
          <p:nvPr/>
        </p:nvCxnSpPr>
        <p:spPr>
          <a:xfrm>
            <a:off x="5375649" y="4062461"/>
            <a:ext cx="1565630" cy="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Freeform 10">
            <a:extLst>
              <a:ext uri="{FF2B5EF4-FFF2-40B4-BE49-F238E27FC236}">
                <a16:creationId xmlns:a16="http://schemas.microsoft.com/office/drawing/2014/main" id="{2B52296D-4C00-8D4B-AA8E-B3C365FDD6F4}"/>
              </a:ext>
            </a:extLst>
          </p:cNvPr>
          <p:cNvSpPr/>
          <p:nvPr/>
        </p:nvSpPr>
        <p:spPr>
          <a:xfrm>
            <a:off x="5435444" y="3741104"/>
            <a:ext cx="772733" cy="334850"/>
          </a:xfrm>
          <a:custGeom>
            <a:avLst/>
            <a:gdLst>
              <a:gd name="connsiteX0" fmla="*/ 0 w 772733"/>
              <a:gd name="connsiteY0" fmla="*/ 334850 h 334850"/>
              <a:gd name="connsiteX1" fmla="*/ 6440 w 772733"/>
              <a:gd name="connsiteY1" fmla="*/ 270456 h 334850"/>
              <a:gd name="connsiteX2" fmla="*/ 12879 w 772733"/>
              <a:gd name="connsiteY2" fmla="*/ 251138 h 334850"/>
              <a:gd name="connsiteX3" fmla="*/ 32197 w 772733"/>
              <a:gd name="connsiteY3" fmla="*/ 244698 h 334850"/>
              <a:gd name="connsiteX4" fmla="*/ 51516 w 772733"/>
              <a:gd name="connsiteY4" fmla="*/ 251138 h 334850"/>
              <a:gd name="connsiteX5" fmla="*/ 70834 w 772733"/>
              <a:gd name="connsiteY5" fmla="*/ 264016 h 334850"/>
              <a:gd name="connsiteX6" fmla="*/ 90152 w 772733"/>
              <a:gd name="connsiteY6" fmla="*/ 257577 h 334850"/>
              <a:gd name="connsiteX7" fmla="*/ 90152 w 772733"/>
              <a:gd name="connsiteY7" fmla="*/ 206062 h 334850"/>
              <a:gd name="connsiteX8" fmla="*/ 77273 w 772733"/>
              <a:gd name="connsiteY8" fmla="*/ 167425 h 334850"/>
              <a:gd name="connsiteX9" fmla="*/ 135228 w 772733"/>
              <a:gd name="connsiteY9" fmla="*/ 135228 h 334850"/>
              <a:gd name="connsiteX10" fmla="*/ 154547 w 772733"/>
              <a:gd name="connsiteY10" fmla="*/ 122349 h 334850"/>
              <a:gd name="connsiteX11" fmla="*/ 173865 w 772733"/>
              <a:gd name="connsiteY11" fmla="*/ 45076 h 334850"/>
              <a:gd name="connsiteX12" fmla="*/ 218941 w 772733"/>
              <a:gd name="connsiteY12" fmla="*/ 51515 h 334850"/>
              <a:gd name="connsiteX13" fmla="*/ 225380 w 772733"/>
              <a:gd name="connsiteY13" fmla="*/ 70833 h 334850"/>
              <a:gd name="connsiteX14" fmla="*/ 238259 w 772733"/>
              <a:gd name="connsiteY14" fmla="*/ 90152 h 334850"/>
              <a:gd name="connsiteX15" fmla="*/ 225380 w 772733"/>
              <a:gd name="connsiteY15" fmla="*/ 141667 h 334850"/>
              <a:gd name="connsiteX16" fmla="*/ 206062 w 772733"/>
              <a:gd name="connsiteY16" fmla="*/ 186743 h 334850"/>
              <a:gd name="connsiteX17" fmla="*/ 225380 w 772733"/>
              <a:gd name="connsiteY17" fmla="*/ 251138 h 334850"/>
              <a:gd name="connsiteX18" fmla="*/ 244699 w 772733"/>
              <a:gd name="connsiteY18" fmla="*/ 244698 h 334850"/>
              <a:gd name="connsiteX19" fmla="*/ 264017 w 772733"/>
              <a:gd name="connsiteY19" fmla="*/ 206062 h 334850"/>
              <a:gd name="connsiteX20" fmla="*/ 283335 w 772733"/>
              <a:gd name="connsiteY20" fmla="*/ 193183 h 334850"/>
              <a:gd name="connsiteX21" fmla="*/ 302654 w 772733"/>
              <a:gd name="connsiteY21" fmla="*/ 206062 h 334850"/>
              <a:gd name="connsiteX22" fmla="*/ 321972 w 772733"/>
              <a:gd name="connsiteY22" fmla="*/ 244698 h 334850"/>
              <a:gd name="connsiteX23" fmla="*/ 341290 w 772733"/>
              <a:gd name="connsiteY23" fmla="*/ 238259 h 334850"/>
              <a:gd name="connsiteX24" fmla="*/ 373488 w 772733"/>
              <a:gd name="connsiteY24" fmla="*/ 199622 h 334850"/>
              <a:gd name="connsiteX25" fmla="*/ 379927 w 772733"/>
              <a:gd name="connsiteY25" fmla="*/ 148107 h 334850"/>
              <a:gd name="connsiteX26" fmla="*/ 399245 w 772733"/>
              <a:gd name="connsiteY26" fmla="*/ 154546 h 334850"/>
              <a:gd name="connsiteX27" fmla="*/ 412124 w 772733"/>
              <a:gd name="connsiteY27" fmla="*/ 173864 h 334850"/>
              <a:gd name="connsiteX28" fmla="*/ 508716 w 772733"/>
              <a:gd name="connsiteY28" fmla="*/ 193183 h 334850"/>
              <a:gd name="connsiteX29" fmla="*/ 528034 w 772733"/>
              <a:gd name="connsiteY29" fmla="*/ 154546 h 334850"/>
              <a:gd name="connsiteX30" fmla="*/ 547352 w 772733"/>
              <a:gd name="connsiteY30" fmla="*/ 141667 h 334850"/>
              <a:gd name="connsiteX31" fmla="*/ 643944 w 772733"/>
              <a:gd name="connsiteY31" fmla="*/ 141667 h 334850"/>
              <a:gd name="connsiteX32" fmla="*/ 695459 w 772733"/>
              <a:gd name="connsiteY32" fmla="*/ 64394 h 334850"/>
              <a:gd name="connsiteX33" fmla="*/ 714778 w 772733"/>
              <a:gd name="connsiteY33" fmla="*/ 70833 h 334850"/>
              <a:gd name="connsiteX34" fmla="*/ 740535 w 772733"/>
              <a:gd name="connsiteY34" fmla="*/ 12878 h 334850"/>
              <a:gd name="connsiteX35" fmla="*/ 759854 w 772733"/>
              <a:gd name="connsiteY35" fmla="*/ 6439 h 334850"/>
              <a:gd name="connsiteX36" fmla="*/ 772733 w 772733"/>
              <a:gd name="connsiteY36" fmla="*/ 0 h 334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72733" h="334850">
                <a:moveTo>
                  <a:pt x="0" y="334850"/>
                </a:moveTo>
                <a:cubicBezTo>
                  <a:pt x="2147" y="313385"/>
                  <a:pt x="3160" y="291777"/>
                  <a:pt x="6440" y="270456"/>
                </a:cubicBezTo>
                <a:cubicBezTo>
                  <a:pt x="7472" y="263747"/>
                  <a:pt x="8080" y="255938"/>
                  <a:pt x="12879" y="251138"/>
                </a:cubicBezTo>
                <a:cubicBezTo>
                  <a:pt x="17679" y="246338"/>
                  <a:pt x="25758" y="246845"/>
                  <a:pt x="32197" y="244698"/>
                </a:cubicBezTo>
                <a:cubicBezTo>
                  <a:pt x="38637" y="246845"/>
                  <a:pt x="45445" y="248102"/>
                  <a:pt x="51516" y="251138"/>
                </a:cubicBezTo>
                <a:cubicBezTo>
                  <a:pt x="58438" y="254599"/>
                  <a:pt x="63200" y="262744"/>
                  <a:pt x="70834" y="264016"/>
                </a:cubicBezTo>
                <a:cubicBezTo>
                  <a:pt x="77529" y="265132"/>
                  <a:pt x="83713" y="259723"/>
                  <a:pt x="90152" y="257577"/>
                </a:cubicBezTo>
                <a:cubicBezTo>
                  <a:pt x="99090" y="230767"/>
                  <a:pt x="99477" y="240253"/>
                  <a:pt x="90152" y="206062"/>
                </a:cubicBezTo>
                <a:cubicBezTo>
                  <a:pt x="86580" y="192965"/>
                  <a:pt x="77273" y="167425"/>
                  <a:pt x="77273" y="167425"/>
                </a:cubicBezTo>
                <a:cubicBezTo>
                  <a:pt x="121558" y="137902"/>
                  <a:pt x="101226" y="146562"/>
                  <a:pt x="135228" y="135228"/>
                </a:cubicBezTo>
                <a:cubicBezTo>
                  <a:pt x="141668" y="130935"/>
                  <a:pt x="151902" y="129622"/>
                  <a:pt x="154547" y="122349"/>
                </a:cubicBezTo>
                <a:cubicBezTo>
                  <a:pt x="198312" y="1997"/>
                  <a:pt x="135683" y="102348"/>
                  <a:pt x="173865" y="45076"/>
                </a:cubicBezTo>
                <a:cubicBezTo>
                  <a:pt x="188890" y="47222"/>
                  <a:pt x="205365" y="44727"/>
                  <a:pt x="218941" y="51515"/>
                </a:cubicBezTo>
                <a:cubicBezTo>
                  <a:pt x="225012" y="54550"/>
                  <a:pt x="222345" y="64762"/>
                  <a:pt x="225380" y="70833"/>
                </a:cubicBezTo>
                <a:cubicBezTo>
                  <a:pt x="228841" y="77755"/>
                  <a:pt x="233966" y="83712"/>
                  <a:pt x="238259" y="90152"/>
                </a:cubicBezTo>
                <a:cubicBezTo>
                  <a:pt x="234478" y="109059"/>
                  <a:pt x="232808" y="124336"/>
                  <a:pt x="225380" y="141667"/>
                </a:cubicBezTo>
                <a:cubicBezTo>
                  <a:pt x="201509" y="197368"/>
                  <a:pt x="221165" y="141439"/>
                  <a:pt x="206062" y="186743"/>
                </a:cubicBezTo>
                <a:cubicBezTo>
                  <a:pt x="206634" y="190747"/>
                  <a:pt x="207634" y="244039"/>
                  <a:pt x="225380" y="251138"/>
                </a:cubicBezTo>
                <a:cubicBezTo>
                  <a:pt x="231683" y="253659"/>
                  <a:pt x="238259" y="246845"/>
                  <a:pt x="244699" y="244698"/>
                </a:cubicBezTo>
                <a:cubicBezTo>
                  <a:pt x="249936" y="228985"/>
                  <a:pt x="251533" y="218546"/>
                  <a:pt x="264017" y="206062"/>
                </a:cubicBezTo>
                <a:cubicBezTo>
                  <a:pt x="269489" y="200590"/>
                  <a:pt x="276896" y="197476"/>
                  <a:pt x="283335" y="193183"/>
                </a:cubicBezTo>
                <a:cubicBezTo>
                  <a:pt x="289775" y="197476"/>
                  <a:pt x="297181" y="200589"/>
                  <a:pt x="302654" y="206062"/>
                </a:cubicBezTo>
                <a:cubicBezTo>
                  <a:pt x="315138" y="218545"/>
                  <a:pt x="316735" y="228986"/>
                  <a:pt x="321972" y="244698"/>
                </a:cubicBezTo>
                <a:cubicBezTo>
                  <a:pt x="328411" y="242552"/>
                  <a:pt x="335642" y="242024"/>
                  <a:pt x="341290" y="238259"/>
                </a:cubicBezTo>
                <a:cubicBezTo>
                  <a:pt x="356164" y="228343"/>
                  <a:pt x="363985" y="213877"/>
                  <a:pt x="373488" y="199622"/>
                </a:cubicBezTo>
                <a:cubicBezTo>
                  <a:pt x="375634" y="182450"/>
                  <a:pt x="371341" y="163132"/>
                  <a:pt x="379927" y="148107"/>
                </a:cubicBezTo>
                <a:cubicBezTo>
                  <a:pt x="383295" y="142214"/>
                  <a:pt x="393945" y="150306"/>
                  <a:pt x="399245" y="154546"/>
                </a:cubicBezTo>
                <a:cubicBezTo>
                  <a:pt x="405288" y="159381"/>
                  <a:pt x="405561" y="169762"/>
                  <a:pt x="412124" y="173864"/>
                </a:cubicBezTo>
                <a:cubicBezTo>
                  <a:pt x="436806" y="189290"/>
                  <a:pt x="483651" y="190398"/>
                  <a:pt x="508716" y="193183"/>
                </a:cubicBezTo>
                <a:cubicBezTo>
                  <a:pt x="513953" y="177469"/>
                  <a:pt x="515550" y="167030"/>
                  <a:pt x="528034" y="154546"/>
                </a:cubicBezTo>
                <a:cubicBezTo>
                  <a:pt x="533506" y="149074"/>
                  <a:pt x="540913" y="145960"/>
                  <a:pt x="547352" y="141667"/>
                </a:cubicBezTo>
                <a:cubicBezTo>
                  <a:pt x="554692" y="142585"/>
                  <a:pt x="633689" y="157049"/>
                  <a:pt x="643944" y="141667"/>
                </a:cubicBezTo>
                <a:cubicBezTo>
                  <a:pt x="706451" y="47905"/>
                  <a:pt x="591898" y="79187"/>
                  <a:pt x="695459" y="64394"/>
                </a:cubicBezTo>
                <a:cubicBezTo>
                  <a:pt x="701899" y="66540"/>
                  <a:pt x="708338" y="72980"/>
                  <a:pt x="714778" y="70833"/>
                </a:cubicBezTo>
                <a:cubicBezTo>
                  <a:pt x="746500" y="60259"/>
                  <a:pt x="728051" y="34724"/>
                  <a:pt x="740535" y="12878"/>
                </a:cubicBezTo>
                <a:cubicBezTo>
                  <a:pt x="743903" y="6984"/>
                  <a:pt x="753551" y="8960"/>
                  <a:pt x="759854" y="6439"/>
                </a:cubicBezTo>
                <a:cubicBezTo>
                  <a:pt x="764310" y="4657"/>
                  <a:pt x="768440" y="2146"/>
                  <a:pt x="772733" y="0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BF393E7-1725-BE4E-A523-B66C4908DEBF}"/>
              </a:ext>
            </a:extLst>
          </p:cNvPr>
          <p:cNvCxnSpPr>
            <a:cxnSpLocks/>
          </p:cNvCxnSpPr>
          <p:nvPr/>
        </p:nvCxnSpPr>
        <p:spPr>
          <a:xfrm flipV="1">
            <a:off x="6208177" y="3437395"/>
            <a:ext cx="733102" cy="300948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DCEA5F1A-C2C6-9040-881A-3695B0DA7AFE}"/>
              </a:ext>
            </a:extLst>
          </p:cNvPr>
          <p:cNvSpPr/>
          <p:nvPr/>
        </p:nvSpPr>
        <p:spPr>
          <a:xfrm rot="2706378">
            <a:off x="5490420" y="3509055"/>
            <a:ext cx="1092998" cy="1094204"/>
          </a:xfrm>
          <a:prstGeom prst="arc">
            <a:avLst>
              <a:gd name="adj1" fmla="val 16132164"/>
              <a:gd name="adj2" fmla="val 18860760"/>
            </a:avLst>
          </a:prstGeom>
          <a:ln w="127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EF8F66-4C9F-7947-8348-2F151C3D2CA2}"/>
              </a:ext>
            </a:extLst>
          </p:cNvPr>
          <p:cNvSpPr txBox="1"/>
          <p:nvPr/>
        </p:nvSpPr>
        <p:spPr>
          <a:xfrm>
            <a:off x="5385820" y="3162776"/>
            <a:ext cx="808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sz="1200" dirty="0">
                <a:latin typeface="Times" pitchFamily="2" charset="0"/>
              </a:rPr>
              <a:t>Multiple </a:t>
            </a:r>
          </a:p>
          <a:p>
            <a:r>
              <a:rPr lang="en-NO" sz="1200" dirty="0">
                <a:latin typeface="Times" pitchFamily="2" charset="0"/>
              </a:rPr>
              <a:t>Scattering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734988-56E9-854C-95CB-C0F7269AAD05}"/>
                  </a:ext>
                </a:extLst>
              </p:cNvPr>
              <p:cNvSpPr/>
              <p:nvPr/>
            </p:nvSpPr>
            <p:spPr>
              <a:xfrm>
                <a:off x="6512237" y="3624441"/>
                <a:ext cx="39748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b-NO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nb-NO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NO" sz="16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9734988-56E9-854C-95CB-C0F7269AAD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2237" y="3624441"/>
                <a:ext cx="397481" cy="338554"/>
              </a:xfrm>
              <a:prstGeom prst="rect">
                <a:avLst/>
              </a:prstGeom>
              <a:blipFill>
                <a:blip r:embed="rId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205ECB16-BF8D-5647-8423-9CFE8F92B9BB}"/>
              </a:ext>
            </a:extLst>
          </p:cNvPr>
          <p:cNvSpPr/>
          <p:nvPr/>
        </p:nvSpPr>
        <p:spPr>
          <a:xfrm>
            <a:off x="2811707" y="2532132"/>
            <a:ext cx="838200" cy="25686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5465CD7-7D67-B143-9A17-D36CDE4F4105}"/>
              </a:ext>
            </a:extLst>
          </p:cNvPr>
          <p:cNvCxnSpPr>
            <a:cxnSpLocks/>
          </p:cNvCxnSpPr>
          <p:nvPr/>
        </p:nvCxnSpPr>
        <p:spPr>
          <a:xfrm>
            <a:off x="2027936" y="4062461"/>
            <a:ext cx="783771" cy="0"/>
          </a:xfrm>
          <a:prstGeom prst="line">
            <a:avLst/>
          </a:prstGeom>
          <a:ln w="12700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89CC835-380C-E646-ABA0-413625E6EF3C}"/>
              </a:ext>
            </a:extLst>
          </p:cNvPr>
          <p:cNvCxnSpPr>
            <a:cxnSpLocks/>
          </p:cNvCxnSpPr>
          <p:nvPr/>
        </p:nvCxnSpPr>
        <p:spPr>
          <a:xfrm>
            <a:off x="2811707" y="4062461"/>
            <a:ext cx="1565630" cy="0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FBB91418-B818-AC4E-841F-BC3385ABFA7B}"/>
              </a:ext>
            </a:extLst>
          </p:cNvPr>
          <p:cNvSpPr txBox="1"/>
          <p:nvPr/>
        </p:nvSpPr>
        <p:spPr>
          <a:xfrm>
            <a:off x="2821878" y="3162776"/>
            <a:ext cx="785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latin typeface="Times" pitchFamily="2" charset="0"/>
              </a:rPr>
              <a:t>B</a:t>
            </a:r>
            <a:r>
              <a:rPr lang="en-NO" sz="1200" dirty="0">
                <a:latin typeface="Times" pitchFamily="2" charset="0"/>
              </a:rPr>
              <a:t>ack- </a:t>
            </a:r>
          </a:p>
          <a:p>
            <a:r>
              <a:rPr lang="en-NO" sz="1200" dirty="0">
                <a:latin typeface="Times" pitchFamily="2" charset="0"/>
              </a:rPr>
              <a:t>scattering</a:t>
            </a: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E6EE9ED2-F312-104A-A241-66DBC1175D6C}"/>
              </a:ext>
            </a:extLst>
          </p:cNvPr>
          <p:cNvSpPr/>
          <p:nvPr/>
        </p:nvSpPr>
        <p:spPr>
          <a:xfrm>
            <a:off x="2807119" y="3629238"/>
            <a:ext cx="287079" cy="436009"/>
          </a:xfrm>
          <a:custGeom>
            <a:avLst/>
            <a:gdLst>
              <a:gd name="connsiteX0" fmla="*/ 5316 w 287079"/>
              <a:gd name="connsiteY0" fmla="*/ 436009 h 436009"/>
              <a:gd name="connsiteX1" fmla="*/ 42530 w 287079"/>
              <a:gd name="connsiteY1" fmla="*/ 425376 h 436009"/>
              <a:gd name="connsiteX2" fmla="*/ 47847 w 287079"/>
              <a:gd name="connsiteY2" fmla="*/ 409427 h 436009"/>
              <a:gd name="connsiteX3" fmla="*/ 58479 w 287079"/>
              <a:gd name="connsiteY3" fmla="*/ 393479 h 436009"/>
              <a:gd name="connsiteX4" fmla="*/ 127591 w 287079"/>
              <a:gd name="connsiteY4" fmla="*/ 377530 h 436009"/>
              <a:gd name="connsiteX5" fmla="*/ 159488 w 287079"/>
              <a:gd name="connsiteY5" fmla="*/ 356265 h 436009"/>
              <a:gd name="connsiteX6" fmla="*/ 175437 w 287079"/>
              <a:gd name="connsiteY6" fmla="*/ 345632 h 436009"/>
              <a:gd name="connsiteX7" fmla="*/ 180754 w 287079"/>
              <a:gd name="connsiteY7" fmla="*/ 329683 h 436009"/>
              <a:gd name="connsiteX8" fmla="*/ 143540 w 287079"/>
              <a:gd name="connsiteY8" fmla="*/ 281837 h 436009"/>
              <a:gd name="connsiteX9" fmla="*/ 127591 w 287079"/>
              <a:gd name="connsiteY9" fmla="*/ 276520 h 436009"/>
              <a:gd name="connsiteX10" fmla="*/ 132907 w 287079"/>
              <a:gd name="connsiteY10" fmla="*/ 260572 h 436009"/>
              <a:gd name="connsiteX11" fmla="*/ 164805 w 287079"/>
              <a:gd name="connsiteY11" fmla="*/ 244623 h 436009"/>
              <a:gd name="connsiteX12" fmla="*/ 271130 w 287079"/>
              <a:gd name="connsiteY12" fmla="*/ 244623 h 436009"/>
              <a:gd name="connsiteX13" fmla="*/ 287079 w 287079"/>
              <a:gd name="connsiteY13" fmla="*/ 228674 h 436009"/>
              <a:gd name="connsiteX14" fmla="*/ 281763 w 287079"/>
              <a:gd name="connsiteY14" fmla="*/ 175511 h 436009"/>
              <a:gd name="connsiteX15" fmla="*/ 271130 w 287079"/>
              <a:gd name="connsiteY15" fmla="*/ 159562 h 436009"/>
              <a:gd name="connsiteX16" fmla="*/ 276447 w 287079"/>
              <a:gd name="connsiteY16" fmla="*/ 90451 h 436009"/>
              <a:gd name="connsiteX17" fmla="*/ 255181 w 287079"/>
              <a:gd name="connsiteY17" fmla="*/ 79818 h 436009"/>
              <a:gd name="connsiteX18" fmla="*/ 223284 w 287079"/>
              <a:gd name="connsiteY18" fmla="*/ 69186 h 436009"/>
              <a:gd name="connsiteX19" fmla="*/ 207335 w 287079"/>
              <a:gd name="connsiteY19" fmla="*/ 63869 h 436009"/>
              <a:gd name="connsiteX20" fmla="*/ 191386 w 287079"/>
              <a:gd name="connsiteY20" fmla="*/ 58553 h 436009"/>
              <a:gd name="connsiteX21" fmla="*/ 175437 w 287079"/>
              <a:gd name="connsiteY21" fmla="*/ 53237 h 436009"/>
              <a:gd name="connsiteX22" fmla="*/ 148856 w 287079"/>
              <a:gd name="connsiteY22" fmla="*/ 79818 h 436009"/>
              <a:gd name="connsiteX23" fmla="*/ 116958 w 287079"/>
              <a:gd name="connsiteY23" fmla="*/ 90451 h 436009"/>
              <a:gd name="connsiteX24" fmla="*/ 85060 w 287079"/>
              <a:gd name="connsiteY24" fmla="*/ 85134 h 436009"/>
              <a:gd name="connsiteX25" fmla="*/ 79744 w 287079"/>
              <a:gd name="connsiteY25" fmla="*/ 69186 h 436009"/>
              <a:gd name="connsiteX26" fmla="*/ 74428 w 287079"/>
              <a:gd name="connsiteY26" fmla="*/ 31972 h 436009"/>
              <a:gd name="connsiteX27" fmla="*/ 26581 w 287079"/>
              <a:gd name="connsiteY27" fmla="*/ 5390 h 436009"/>
              <a:gd name="connsiteX28" fmla="*/ 0 w 287079"/>
              <a:gd name="connsiteY28" fmla="*/ 74 h 43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87079" h="436009">
                <a:moveTo>
                  <a:pt x="5316" y="436009"/>
                </a:moveTo>
                <a:cubicBezTo>
                  <a:pt x="17721" y="432465"/>
                  <a:pt x="31590" y="432214"/>
                  <a:pt x="42530" y="425376"/>
                </a:cubicBezTo>
                <a:cubicBezTo>
                  <a:pt x="47282" y="422406"/>
                  <a:pt x="45341" y="414439"/>
                  <a:pt x="47847" y="409427"/>
                </a:cubicBezTo>
                <a:cubicBezTo>
                  <a:pt x="50704" y="403713"/>
                  <a:pt x="53061" y="396865"/>
                  <a:pt x="58479" y="393479"/>
                </a:cubicBezTo>
                <a:cubicBezTo>
                  <a:pt x="75779" y="382667"/>
                  <a:pt x="108894" y="380201"/>
                  <a:pt x="127591" y="377530"/>
                </a:cubicBezTo>
                <a:lnTo>
                  <a:pt x="159488" y="356265"/>
                </a:lnTo>
                <a:lnTo>
                  <a:pt x="175437" y="345632"/>
                </a:lnTo>
                <a:cubicBezTo>
                  <a:pt x="177209" y="340316"/>
                  <a:pt x="182526" y="334999"/>
                  <a:pt x="180754" y="329683"/>
                </a:cubicBezTo>
                <a:cubicBezTo>
                  <a:pt x="177738" y="320634"/>
                  <a:pt x="155333" y="289700"/>
                  <a:pt x="143540" y="281837"/>
                </a:cubicBezTo>
                <a:cubicBezTo>
                  <a:pt x="138877" y="278728"/>
                  <a:pt x="132907" y="278292"/>
                  <a:pt x="127591" y="276520"/>
                </a:cubicBezTo>
                <a:cubicBezTo>
                  <a:pt x="129363" y="271204"/>
                  <a:pt x="129406" y="264948"/>
                  <a:pt x="132907" y="260572"/>
                </a:cubicBezTo>
                <a:cubicBezTo>
                  <a:pt x="140403" y="251202"/>
                  <a:pt x="154297" y="248125"/>
                  <a:pt x="164805" y="244623"/>
                </a:cubicBezTo>
                <a:cubicBezTo>
                  <a:pt x="199577" y="248100"/>
                  <a:pt x="236358" y="255322"/>
                  <a:pt x="271130" y="244623"/>
                </a:cubicBezTo>
                <a:cubicBezTo>
                  <a:pt x="278316" y="242412"/>
                  <a:pt x="281763" y="233990"/>
                  <a:pt x="287079" y="228674"/>
                </a:cubicBezTo>
                <a:cubicBezTo>
                  <a:pt x="285307" y="210953"/>
                  <a:pt x="285768" y="192864"/>
                  <a:pt x="281763" y="175511"/>
                </a:cubicBezTo>
                <a:cubicBezTo>
                  <a:pt x="280326" y="169285"/>
                  <a:pt x="271529" y="165939"/>
                  <a:pt x="271130" y="159562"/>
                </a:cubicBezTo>
                <a:cubicBezTo>
                  <a:pt x="269689" y="136502"/>
                  <a:pt x="274675" y="113488"/>
                  <a:pt x="276447" y="90451"/>
                </a:cubicBezTo>
                <a:cubicBezTo>
                  <a:pt x="269358" y="86907"/>
                  <a:pt x="262540" y="82761"/>
                  <a:pt x="255181" y="79818"/>
                </a:cubicBezTo>
                <a:cubicBezTo>
                  <a:pt x="244775" y="75656"/>
                  <a:pt x="233916" y="72730"/>
                  <a:pt x="223284" y="69186"/>
                </a:cubicBezTo>
                <a:lnTo>
                  <a:pt x="207335" y="63869"/>
                </a:lnTo>
                <a:lnTo>
                  <a:pt x="191386" y="58553"/>
                </a:lnTo>
                <a:lnTo>
                  <a:pt x="175437" y="53237"/>
                </a:lnTo>
                <a:cubicBezTo>
                  <a:pt x="165737" y="67788"/>
                  <a:pt x="165646" y="72356"/>
                  <a:pt x="148856" y="79818"/>
                </a:cubicBezTo>
                <a:cubicBezTo>
                  <a:pt x="138614" y="84370"/>
                  <a:pt x="116958" y="90451"/>
                  <a:pt x="116958" y="90451"/>
                </a:cubicBezTo>
                <a:cubicBezTo>
                  <a:pt x="106325" y="88679"/>
                  <a:pt x="94419" y="90482"/>
                  <a:pt x="85060" y="85134"/>
                </a:cubicBezTo>
                <a:cubicBezTo>
                  <a:pt x="80195" y="82354"/>
                  <a:pt x="80843" y="74681"/>
                  <a:pt x="79744" y="69186"/>
                </a:cubicBezTo>
                <a:cubicBezTo>
                  <a:pt x="77287" y="56899"/>
                  <a:pt x="79082" y="43606"/>
                  <a:pt x="74428" y="31972"/>
                </a:cubicBezTo>
                <a:cubicBezTo>
                  <a:pt x="67082" y="13608"/>
                  <a:pt x="40972" y="10187"/>
                  <a:pt x="26581" y="5390"/>
                </a:cubicBezTo>
                <a:cubicBezTo>
                  <a:pt x="7271" y="-1047"/>
                  <a:pt x="16236" y="74"/>
                  <a:pt x="0" y="74"/>
                </a:cubicBezTo>
              </a:path>
            </a:pathLst>
          </a:cu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B8C1E9-B033-8041-AC04-45D6C14033CA}"/>
              </a:ext>
            </a:extLst>
          </p:cNvPr>
          <p:cNvCxnSpPr>
            <a:cxnSpLocks/>
            <a:stCxn id="37" idx="28"/>
          </p:cNvCxnSpPr>
          <p:nvPr/>
        </p:nvCxnSpPr>
        <p:spPr>
          <a:xfrm flipH="1" flipV="1">
            <a:off x="2064354" y="3356203"/>
            <a:ext cx="742765" cy="273109"/>
          </a:xfrm>
          <a:prstGeom prst="line">
            <a:avLst/>
          </a:prstGeom>
          <a:ln w="1270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23235B2-4626-254D-8519-B08D176B3C3B}"/>
              </a:ext>
            </a:extLst>
          </p:cNvPr>
          <p:cNvSpPr txBox="1"/>
          <p:nvPr/>
        </p:nvSpPr>
        <p:spPr>
          <a:xfrm>
            <a:off x="2687016" y="5602678"/>
            <a:ext cx="117211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rPr>
              <a:t>Low energy e-</a:t>
            </a:r>
          </a:p>
          <a:p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" pitchFamily="2" charset="0"/>
              </a:rPr>
              <a:t>High Z material</a:t>
            </a:r>
            <a:endParaRPr lang="en-NO" sz="1200" dirty="0">
              <a:solidFill>
                <a:schemeClr val="tx1">
                  <a:lumMod val="50000"/>
                  <a:lumOff val="50000"/>
                </a:schemeClr>
              </a:solidFill>
              <a:latin typeface="Times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C898A65-9AAC-914C-8A4C-35B742229C8E}"/>
              </a:ext>
            </a:extLst>
          </p:cNvPr>
          <p:cNvCxnSpPr>
            <a:cxnSpLocks/>
          </p:cNvCxnSpPr>
          <p:nvPr/>
        </p:nvCxnSpPr>
        <p:spPr>
          <a:xfrm>
            <a:off x="4591878" y="4067245"/>
            <a:ext cx="783771" cy="0"/>
          </a:xfrm>
          <a:prstGeom prst="line">
            <a:avLst/>
          </a:prstGeom>
          <a:ln w="12700"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352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9860BA5-8C74-D141-93B3-21C6F7046BB2}"/>
              </a:ext>
            </a:extLst>
          </p:cNvPr>
          <p:cNvGrpSpPr/>
          <p:nvPr/>
        </p:nvGrpSpPr>
        <p:grpSpPr>
          <a:xfrm>
            <a:off x="2063085" y="905828"/>
            <a:ext cx="8065831" cy="5046345"/>
            <a:chOff x="335629" y="1811655"/>
            <a:chExt cx="8065831" cy="5046345"/>
          </a:xfrm>
        </p:grpSpPr>
        <p:pic>
          <p:nvPicPr>
            <p:cNvPr id="9" name="Picture 8" descr="A close up of a map&#10;&#10;Description automatically generated">
              <a:extLst>
                <a:ext uri="{FF2B5EF4-FFF2-40B4-BE49-F238E27FC236}">
                  <a16:creationId xmlns:a16="http://schemas.microsoft.com/office/drawing/2014/main" id="{19327E26-A1E8-4043-82AF-45B7C9747867}"/>
                </a:ext>
              </a:extLst>
            </p:cNvPr>
            <p:cNvPicPr/>
            <p:nvPr/>
          </p:nvPicPr>
          <p:blipFill>
            <a:blip r:embed="rId2">
              <a:alphaModFix amt="30000"/>
            </a:blip>
            <a:stretch>
              <a:fillRect/>
            </a:stretch>
          </p:blipFill>
          <p:spPr>
            <a:xfrm>
              <a:off x="335629" y="1811655"/>
              <a:ext cx="8065831" cy="504634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F900F4-7FAF-D246-BC81-443CDA414F3D}"/>
                </a:ext>
              </a:extLst>
            </p:cNvPr>
            <p:cNvSpPr/>
            <p:nvPr/>
          </p:nvSpPr>
          <p:spPr>
            <a:xfrm>
              <a:off x="3618178" y="2859305"/>
              <a:ext cx="1500732" cy="264687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16600" b="0" cap="none" spc="0" dirty="0">
                  <a:ln w="0"/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8C0115-CC55-AD45-B8C6-84AEDD354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NO" dirty="0"/>
              <a:t>Peak 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F57A2C-2689-2949-A92C-4D40BD89DB00}"/>
              </a:ext>
            </a:extLst>
          </p:cNvPr>
          <p:cNvGrpSpPr/>
          <p:nvPr/>
        </p:nvGrpSpPr>
        <p:grpSpPr>
          <a:xfrm>
            <a:off x="2063084" y="905827"/>
            <a:ext cx="8065845" cy="5046344"/>
            <a:chOff x="2063084" y="905827"/>
            <a:chExt cx="8065845" cy="5046344"/>
          </a:xfrm>
        </p:grpSpPr>
        <p:pic>
          <p:nvPicPr>
            <p:cNvPr id="4" name="Picture 3" descr="A close up of a map&#10;&#10;Description automatically generated">
              <a:extLst>
                <a:ext uri="{FF2B5EF4-FFF2-40B4-BE49-F238E27FC236}">
                  <a16:creationId xmlns:a16="http://schemas.microsoft.com/office/drawing/2014/main" id="{99990094-3CAA-C440-B3A8-35555A1A11E0}"/>
                </a:ext>
              </a:extLst>
            </p:cNvPr>
            <p:cNvPicPr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63084" y="905827"/>
              <a:ext cx="8065845" cy="504634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DB7B54D-B8D2-F44D-9696-B7BD64FCD276}"/>
                </a:ext>
              </a:extLst>
            </p:cNvPr>
            <p:cNvSpPr/>
            <p:nvPr/>
          </p:nvSpPr>
          <p:spPr>
            <a:xfrm>
              <a:off x="5226460" y="2072172"/>
              <a:ext cx="1739093" cy="2713654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16600" b="0" cap="none" spc="0" dirty="0">
                  <a:ln w="0"/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8467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0115-CC55-AD45-B8C6-84AEDD354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071"/>
            <a:ext cx="10515600" cy="1325563"/>
          </a:xfrm>
        </p:spPr>
        <p:txBody>
          <a:bodyPr/>
          <a:lstStyle/>
          <a:p>
            <a:r>
              <a:rPr lang="en-NO" dirty="0"/>
              <a:t>Peak 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BE1578-F1C3-114A-9BF9-61E97ABFA228}"/>
              </a:ext>
            </a:extLst>
          </p:cNvPr>
          <p:cNvSpPr txBox="1"/>
          <p:nvPr/>
        </p:nvSpPr>
        <p:spPr>
          <a:xfrm>
            <a:off x="1828800" y="7058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O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05DDF47-1C3B-2347-A555-7759DECA9338}"/>
              </a:ext>
            </a:extLst>
          </p:cNvPr>
          <p:cNvGrpSpPr/>
          <p:nvPr/>
        </p:nvGrpSpPr>
        <p:grpSpPr>
          <a:xfrm>
            <a:off x="2063085" y="905828"/>
            <a:ext cx="8065831" cy="5046345"/>
            <a:chOff x="335629" y="1811655"/>
            <a:chExt cx="8065831" cy="5046345"/>
          </a:xfrm>
        </p:grpSpPr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FC887CE0-5055-364B-A7A6-EBE082DE182D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35629" y="1811655"/>
              <a:ext cx="8065831" cy="504634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976F43-0133-FD49-A875-63381EB99B13}"/>
                </a:ext>
              </a:extLst>
            </p:cNvPr>
            <p:cNvSpPr/>
            <p:nvPr/>
          </p:nvSpPr>
          <p:spPr>
            <a:xfrm>
              <a:off x="3618178" y="2859305"/>
              <a:ext cx="1500732" cy="264687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GB" sz="16600" b="0" cap="none" spc="0" dirty="0">
                  <a:ln w="0"/>
                  <a:solidFill>
                    <a:schemeClr val="bg1">
                      <a:lumMod val="95000"/>
                    </a:schemeClr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9189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A0AD01-B120-E04B-829F-3B5936BF4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452" y="848290"/>
            <a:ext cx="8893095" cy="55198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ACBDC5-394E-0B46-8430-34BB5D89A653}"/>
              </a:ext>
            </a:extLst>
          </p:cNvPr>
          <p:cNvSpPr txBox="1"/>
          <p:nvPr/>
        </p:nvSpPr>
        <p:spPr>
          <a:xfrm>
            <a:off x="5127171" y="30266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C1AA6-8C1D-2B43-B5A2-4A2061475546}"/>
              </a:ext>
            </a:extLst>
          </p:cNvPr>
          <p:cNvSpPr txBox="1"/>
          <p:nvPr/>
        </p:nvSpPr>
        <p:spPr>
          <a:xfrm>
            <a:off x="3891642" y="147501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/>
              <a:t>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C70B0B-1137-8F47-88DE-3CD59512B2F8}"/>
              </a:ext>
            </a:extLst>
          </p:cNvPr>
          <p:cNvCxnSpPr>
            <a:cxnSpLocks/>
          </p:cNvCxnSpPr>
          <p:nvPr/>
        </p:nvCxnSpPr>
        <p:spPr>
          <a:xfrm flipH="1">
            <a:off x="3135086" y="1659679"/>
            <a:ext cx="7565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C9BC00-FCF6-A44B-8D59-6325512067C0}"/>
              </a:ext>
            </a:extLst>
          </p:cNvPr>
          <p:cNvCxnSpPr>
            <a:cxnSpLocks/>
          </p:cNvCxnSpPr>
          <p:nvPr/>
        </p:nvCxnSpPr>
        <p:spPr>
          <a:xfrm flipH="1">
            <a:off x="4415171" y="3194558"/>
            <a:ext cx="7565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252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be 11">
            <a:extLst>
              <a:ext uri="{FF2B5EF4-FFF2-40B4-BE49-F238E27FC236}">
                <a16:creationId xmlns:a16="http://schemas.microsoft.com/office/drawing/2014/main" id="{2F74F58A-47BD-474D-8FBF-B6BE5EC0238D}"/>
              </a:ext>
            </a:extLst>
          </p:cNvPr>
          <p:cNvSpPr/>
          <p:nvPr/>
        </p:nvSpPr>
        <p:spPr>
          <a:xfrm>
            <a:off x="4264572" y="473530"/>
            <a:ext cx="3662855" cy="3839456"/>
          </a:xfrm>
          <a:prstGeom prst="cube">
            <a:avLst>
              <a:gd name="adj" fmla="val 140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64BCD90B-B1D5-7D4D-85AC-FB16B751309D}"/>
              </a:ext>
            </a:extLst>
          </p:cNvPr>
          <p:cNvSpPr/>
          <p:nvPr/>
        </p:nvSpPr>
        <p:spPr>
          <a:xfrm>
            <a:off x="3531476" y="1502980"/>
            <a:ext cx="3321269" cy="3479477"/>
          </a:xfrm>
          <a:prstGeom prst="cube">
            <a:avLst>
              <a:gd name="adj" fmla="val 37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45514C84-01E2-9A41-8E6D-2E8F12902A24}"/>
              </a:ext>
            </a:extLst>
          </p:cNvPr>
          <p:cNvSpPr/>
          <p:nvPr/>
        </p:nvSpPr>
        <p:spPr>
          <a:xfrm>
            <a:off x="2456794" y="2393258"/>
            <a:ext cx="3662855" cy="3839456"/>
          </a:xfrm>
          <a:prstGeom prst="cube">
            <a:avLst>
              <a:gd name="adj" fmla="val 140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368522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ube 11">
            <a:extLst>
              <a:ext uri="{FF2B5EF4-FFF2-40B4-BE49-F238E27FC236}">
                <a16:creationId xmlns:a16="http://schemas.microsoft.com/office/drawing/2014/main" id="{2F74F58A-47BD-474D-8FBF-B6BE5EC0238D}"/>
              </a:ext>
            </a:extLst>
          </p:cNvPr>
          <p:cNvSpPr/>
          <p:nvPr/>
        </p:nvSpPr>
        <p:spPr>
          <a:xfrm>
            <a:off x="4264572" y="473530"/>
            <a:ext cx="3662855" cy="3839456"/>
          </a:xfrm>
          <a:prstGeom prst="cube">
            <a:avLst>
              <a:gd name="adj" fmla="val 14088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64BCD90B-B1D5-7D4D-85AC-FB16B751309D}"/>
              </a:ext>
            </a:extLst>
          </p:cNvPr>
          <p:cNvSpPr/>
          <p:nvPr/>
        </p:nvSpPr>
        <p:spPr>
          <a:xfrm>
            <a:off x="3531476" y="1502980"/>
            <a:ext cx="3321269" cy="3479477"/>
          </a:xfrm>
          <a:prstGeom prst="cube">
            <a:avLst>
              <a:gd name="adj" fmla="val 3764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45514C84-01E2-9A41-8E6D-2E8F12902A24}"/>
              </a:ext>
            </a:extLst>
          </p:cNvPr>
          <p:cNvSpPr/>
          <p:nvPr/>
        </p:nvSpPr>
        <p:spPr>
          <a:xfrm>
            <a:off x="2456794" y="2393258"/>
            <a:ext cx="3662855" cy="3839456"/>
          </a:xfrm>
          <a:prstGeom prst="cube">
            <a:avLst>
              <a:gd name="adj" fmla="val 14088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88020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9FC8360-5AC0-554D-B1B5-2FC66F38FFBF}"/>
              </a:ext>
            </a:extLst>
          </p:cNvPr>
          <p:cNvGrpSpPr/>
          <p:nvPr/>
        </p:nvGrpSpPr>
        <p:grpSpPr>
          <a:xfrm>
            <a:off x="5111086" y="2392137"/>
            <a:ext cx="1969828" cy="2073727"/>
            <a:chOff x="2456794" y="473530"/>
            <a:chExt cx="5470633" cy="5759184"/>
          </a:xfrm>
        </p:grpSpPr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2F74F58A-47BD-474D-8FBF-B6BE5EC0238D}"/>
                </a:ext>
              </a:extLst>
            </p:cNvPr>
            <p:cNvSpPr/>
            <p:nvPr/>
          </p:nvSpPr>
          <p:spPr>
            <a:xfrm>
              <a:off x="4264572" y="473530"/>
              <a:ext cx="3662855" cy="3839456"/>
            </a:xfrm>
            <a:prstGeom prst="cube">
              <a:avLst>
                <a:gd name="adj" fmla="val 14088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64BCD90B-B1D5-7D4D-85AC-FB16B751309D}"/>
                </a:ext>
              </a:extLst>
            </p:cNvPr>
            <p:cNvSpPr/>
            <p:nvPr/>
          </p:nvSpPr>
          <p:spPr>
            <a:xfrm>
              <a:off x="3531476" y="1502980"/>
              <a:ext cx="3321269" cy="3479477"/>
            </a:xfrm>
            <a:prstGeom prst="cube">
              <a:avLst>
                <a:gd name="adj" fmla="val 3764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45514C84-01E2-9A41-8E6D-2E8F12902A24}"/>
                </a:ext>
              </a:extLst>
            </p:cNvPr>
            <p:cNvSpPr/>
            <p:nvPr/>
          </p:nvSpPr>
          <p:spPr>
            <a:xfrm>
              <a:off x="2456794" y="2393258"/>
              <a:ext cx="3662855" cy="3839456"/>
            </a:xfrm>
            <a:prstGeom prst="cube">
              <a:avLst>
                <a:gd name="adj" fmla="val 14088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sp>
        <p:nvSpPr>
          <p:cNvPr id="3" name="Cube 2">
            <a:extLst>
              <a:ext uri="{FF2B5EF4-FFF2-40B4-BE49-F238E27FC236}">
                <a16:creationId xmlns:a16="http://schemas.microsoft.com/office/drawing/2014/main" id="{B041476B-51C4-8B47-BA3D-84E664B68726}"/>
              </a:ext>
            </a:extLst>
          </p:cNvPr>
          <p:cNvSpPr/>
          <p:nvPr/>
        </p:nvSpPr>
        <p:spPr>
          <a:xfrm>
            <a:off x="2892879" y="225879"/>
            <a:ext cx="6406242" cy="6406242"/>
          </a:xfrm>
          <a:prstGeom prst="cub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B2AC9B5E-50D4-F140-A1CA-A0B7FAF2B774}"/>
              </a:ext>
            </a:extLst>
          </p:cNvPr>
          <p:cNvSpPr/>
          <p:nvPr/>
        </p:nvSpPr>
        <p:spPr>
          <a:xfrm rot="10800000">
            <a:off x="2898319" y="231318"/>
            <a:ext cx="6406242" cy="6406242"/>
          </a:xfrm>
          <a:prstGeom prst="cube">
            <a:avLst/>
          </a:prstGeom>
          <a:noFill/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515530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EFF0CA-EC24-854D-AE14-A17A6D5C5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450850"/>
            <a:ext cx="8775700" cy="595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06A0A1-0CFB-AF42-845A-C7A3F43DD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43" t="6483" r="3791" b="9441"/>
          <a:stretch/>
        </p:blipFill>
        <p:spPr>
          <a:xfrm>
            <a:off x="2843561" y="3624146"/>
            <a:ext cx="6556917" cy="2241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3427BE-797E-1341-BB7C-107C3F1B1B7D}"/>
              </a:ext>
            </a:extLst>
          </p:cNvPr>
          <p:cNvSpPr txBox="1"/>
          <p:nvPr/>
        </p:nvSpPr>
        <p:spPr>
          <a:xfrm>
            <a:off x="3323063" y="345688"/>
            <a:ext cx="122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*P</a:t>
            </a:r>
            <a:r>
              <a:rPr lang="en-NO" dirty="0"/>
              <a:t>er totICE</a:t>
            </a:r>
          </a:p>
        </p:txBody>
      </p:sp>
    </p:spTree>
    <p:extLst>
      <p:ext uri="{BB962C8B-B14F-4D97-AF65-F5344CB8AC3E}">
        <p14:creationId xmlns:p14="http://schemas.microsoft.com/office/powerpoint/2010/main" val="973188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n 16">
            <a:extLst>
              <a:ext uri="{FF2B5EF4-FFF2-40B4-BE49-F238E27FC236}">
                <a16:creationId xmlns:a16="http://schemas.microsoft.com/office/drawing/2014/main" id="{DCFA1850-76BA-7F4C-BAC7-C5DCBCFAFA6D}"/>
              </a:ext>
            </a:extLst>
          </p:cNvPr>
          <p:cNvSpPr/>
          <p:nvPr/>
        </p:nvSpPr>
        <p:spPr>
          <a:xfrm rot="13512385">
            <a:off x="5173811" y="2984383"/>
            <a:ext cx="239031" cy="1952518"/>
          </a:xfrm>
          <a:prstGeom prst="can">
            <a:avLst>
              <a:gd name="adj" fmla="val 103334"/>
            </a:avLst>
          </a:prstGeom>
          <a:noFill/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FC8360-5AC0-554D-B1B5-2FC66F38FFBF}"/>
              </a:ext>
            </a:extLst>
          </p:cNvPr>
          <p:cNvGrpSpPr/>
          <p:nvPr/>
        </p:nvGrpSpPr>
        <p:grpSpPr>
          <a:xfrm>
            <a:off x="5006579" y="2290078"/>
            <a:ext cx="1877023" cy="1976027"/>
            <a:chOff x="2456794" y="473530"/>
            <a:chExt cx="5470633" cy="5759184"/>
          </a:xfrm>
        </p:grpSpPr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2F74F58A-47BD-474D-8FBF-B6BE5EC0238D}"/>
                </a:ext>
              </a:extLst>
            </p:cNvPr>
            <p:cNvSpPr/>
            <p:nvPr/>
          </p:nvSpPr>
          <p:spPr>
            <a:xfrm>
              <a:off x="4264572" y="473530"/>
              <a:ext cx="3662855" cy="3839456"/>
            </a:xfrm>
            <a:prstGeom prst="cube">
              <a:avLst>
                <a:gd name="adj" fmla="val 14088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64BCD90B-B1D5-7D4D-85AC-FB16B751309D}"/>
                </a:ext>
              </a:extLst>
            </p:cNvPr>
            <p:cNvSpPr/>
            <p:nvPr/>
          </p:nvSpPr>
          <p:spPr>
            <a:xfrm>
              <a:off x="3531476" y="1502980"/>
              <a:ext cx="3321269" cy="3479477"/>
            </a:xfrm>
            <a:prstGeom prst="cube">
              <a:avLst>
                <a:gd name="adj" fmla="val 3764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45514C84-01E2-9A41-8E6D-2E8F12902A24}"/>
                </a:ext>
              </a:extLst>
            </p:cNvPr>
            <p:cNvSpPr/>
            <p:nvPr/>
          </p:nvSpPr>
          <p:spPr>
            <a:xfrm>
              <a:off x="2456794" y="2393258"/>
              <a:ext cx="3662855" cy="3839456"/>
            </a:xfrm>
            <a:prstGeom prst="cube">
              <a:avLst>
                <a:gd name="adj" fmla="val 14088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sp>
        <p:nvSpPr>
          <p:cNvPr id="3" name="Cube 2">
            <a:extLst>
              <a:ext uri="{FF2B5EF4-FFF2-40B4-BE49-F238E27FC236}">
                <a16:creationId xmlns:a16="http://schemas.microsoft.com/office/drawing/2014/main" id="{B041476B-51C4-8B47-BA3D-84E664B68726}"/>
              </a:ext>
            </a:extLst>
          </p:cNvPr>
          <p:cNvSpPr/>
          <p:nvPr/>
        </p:nvSpPr>
        <p:spPr>
          <a:xfrm>
            <a:off x="2892879" y="225879"/>
            <a:ext cx="6104424" cy="6104424"/>
          </a:xfrm>
          <a:prstGeom prst="cub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B2AC9B5E-50D4-F140-A1CA-A0B7FAF2B774}"/>
              </a:ext>
            </a:extLst>
          </p:cNvPr>
          <p:cNvSpPr/>
          <p:nvPr/>
        </p:nvSpPr>
        <p:spPr>
          <a:xfrm rot="10800000">
            <a:off x="2898063" y="231062"/>
            <a:ext cx="6104424" cy="6104424"/>
          </a:xfrm>
          <a:prstGeom prst="cub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E8269F-7849-974A-B4E2-1DEAAE338A5B}"/>
              </a:ext>
            </a:extLst>
          </p:cNvPr>
          <p:cNvSpPr txBox="1"/>
          <p:nvPr/>
        </p:nvSpPr>
        <p:spPr>
          <a:xfrm>
            <a:off x="2559097" y="422443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Times" pitchFamily="2" charset="0"/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3D2958-8236-6844-B5A8-AB0DF30347ED}"/>
              </a:ext>
            </a:extLst>
          </p:cNvPr>
          <p:cNvSpPr txBox="1"/>
          <p:nvPr/>
        </p:nvSpPr>
        <p:spPr>
          <a:xfrm>
            <a:off x="4605179" y="635162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Times" pitchFamily="2" charset="0"/>
              </a:rPr>
              <a:t>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770865-D893-E94C-954D-7B33094BF36F}"/>
              </a:ext>
            </a:extLst>
          </p:cNvPr>
          <p:cNvSpPr txBox="1"/>
          <p:nvPr/>
        </p:nvSpPr>
        <p:spPr>
          <a:xfrm>
            <a:off x="3592466" y="557376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Times" pitchFamily="2" charset="0"/>
              </a:rPr>
              <a:t>Z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F81857F5-A119-1844-97CA-064A63B1ADF4}"/>
              </a:ext>
            </a:extLst>
          </p:cNvPr>
          <p:cNvSpPr/>
          <p:nvPr/>
        </p:nvSpPr>
        <p:spPr>
          <a:xfrm rot="13512385">
            <a:off x="4800326" y="3358420"/>
            <a:ext cx="239031" cy="1952518"/>
          </a:xfrm>
          <a:prstGeom prst="can">
            <a:avLst>
              <a:gd name="adj" fmla="val 103334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708608A-CA2C-EF40-A55B-DD8322387679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4315189" y="3272814"/>
            <a:ext cx="1670939" cy="164804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D7A821-A52F-2F4E-B5DD-0A4CADCEF663}"/>
              </a:ext>
            </a:extLst>
          </p:cNvPr>
          <p:cNvSpPr txBox="1"/>
          <p:nvPr/>
        </p:nvSpPr>
        <p:spPr>
          <a:xfrm>
            <a:off x="9195168" y="805058"/>
            <a:ext cx="4251485" cy="343170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en-NO" sz="2800" dirty="0">
                <a:latin typeface="Times" pitchFamily="2" charset="0"/>
              </a:rPr>
              <a:t>World Box (Air)</a:t>
            </a:r>
          </a:p>
          <a:p>
            <a:pPr>
              <a:lnSpc>
                <a:spcPct val="200000"/>
              </a:lnSpc>
            </a:pPr>
            <a:r>
              <a:rPr lang="en-NO" sz="2800" dirty="0">
                <a:latin typeface="Times" pitchFamily="2" charset="0"/>
              </a:rPr>
              <a:t>Sensors (Silicon)</a:t>
            </a:r>
          </a:p>
          <a:p>
            <a:pPr>
              <a:lnSpc>
                <a:spcPct val="200000"/>
              </a:lnSpc>
            </a:pPr>
            <a:r>
              <a:rPr lang="en-NO" sz="2800" dirty="0">
                <a:latin typeface="Times" pitchFamily="2" charset="0"/>
              </a:rPr>
              <a:t>Converter foil (Gadolinium)</a:t>
            </a:r>
          </a:p>
          <a:p>
            <a:pPr>
              <a:lnSpc>
                <a:spcPct val="200000"/>
              </a:lnSpc>
            </a:pPr>
            <a:r>
              <a:rPr lang="en-NO" sz="2800" dirty="0">
                <a:latin typeface="Times" pitchFamily="2" charset="0"/>
              </a:rPr>
              <a:t>Neutorn beam (25 meV)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642D07-D1C3-8E42-8035-B5B6D21861EF}"/>
              </a:ext>
            </a:extLst>
          </p:cNvPr>
          <p:cNvSpPr txBox="1"/>
          <p:nvPr/>
        </p:nvSpPr>
        <p:spPr>
          <a:xfrm>
            <a:off x="129586" y="0"/>
            <a:ext cx="28007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Times" pitchFamily="2" charset="0"/>
              </a:rPr>
              <a:t>World Box (Air)</a:t>
            </a:r>
          </a:p>
          <a:p>
            <a:r>
              <a:rPr lang="en-NO" dirty="0">
                <a:latin typeface="Times" pitchFamily="2" charset="0"/>
              </a:rPr>
              <a:t>Sensor (Silicon)</a:t>
            </a:r>
          </a:p>
          <a:p>
            <a:r>
              <a:rPr lang="en-NO" dirty="0">
                <a:latin typeface="Times" pitchFamily="2" charset="0"/>
              </a:rPr>
              <a:t>Converter foil (Gadolinium)</a:t>
            </a:r>
          </a:p>
          <a:p>
            <a:r>
              <a:rPr lang="en-NO" dirty="0">
                <a:latin typeface="Times" pitchFamily="2" charset="0"/>
              </a:rPr>
              <a:t>Neutorn beam (25 meV)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C84CB27-8832-A542-8670-D098C79FCABD}"/>
              </a:ext>
            </a:extLst>
          </p:cNvPr>
          <p:cNvSpPr/>
          <p:nvPr/>
        </p:nvSpPr>
        <p:spPr>
          <a:xfrm>
            <a:off x="7499508" y="3763543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O" dirty="0">
                <a:latin typeface="Times" pitchFamily="2" charset="0"/>
              </a:rPr>
              <a:t>Sensor 1</a:t>
            </a:r>
            <a:endParaRPr lang="en-NO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E4B4DE-00D8-FD4E-B0C5-AAD4B714707C}"/>
              </a:ext>
            </a:extLst>
          </p:cNvPr>
          <p:cNvSpPr/>
          <p:nvPr/>
        </p:nvSpPr>
        <p:spPr>
          <a:xfrm>
            <a:off x="7499508" y="2480112"/>
            <a:ext cx="986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O" dirty="0">
                <a:latin typeface="Times" pitchFamily="2" charset="0"/>
              </a:rPr>
              <a:t>Sensor 2</a:t>
            </a:r>
            <a:endParaRPr lang="en-NO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F4D04C-1312-5543-8EA3-8C747A6CA26F}"/>
              </a:ext>
            </a:extLst>
          </p:cNvPr>
          <p:cNvSpPr/>
          <p:nvPr/>
        </p:nvSpPr>
        <p:spPr>
          <a:xfrm>
            <a:off x="7499508" y="3088148"/>
            <a:ext cx="1486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O" dirty="0">
                <a:latin typeface="Times" pitchFamily="2" charset="0"/>
              </a:rPr>
              <a:t>Converter foil</a:t>
            </a:r>
            <a:endParaRPr lang="en-NO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D0526C-3F0A-214F-B715-9E3278087D68}"/>
              </a:ext>
            </a:extLst>
          </p:cNvPr>
          <p:cNvCxnSpPr>
            <a:cxnSpLocks/>
          </p:cNvCxnSpPr>
          <p:nvPr/>
        </p:nvCxnSpPr>
        <p:spPr>
          <a:xfrm flipH="1">
            <a:off x="6943493" y="2665144"/>
            <a:ext cx="6092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325FF0-1228-C94C-ACA9-C5CE787889FC}"/>
              </a:ext>
            </a:extLst>
          </p:cNvPr>
          <p:cNvCxnSpPr>
            <a:cxnSpLocks/>
          </p:cNvCxnSpPr>
          <p:nvPr/>
        </p:nvCxnSpPr>
        <p:spPr>
          <a:xfrm flipH="1">
            <a:off x="6514869" y="3272814"/>
            <a:ext cx="10378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D857576-253D-DC47-805B-BC060FC66F66}"/>
              </a:ext>
            </a:extLst>
          </p:cNvPr>
          <p:cNvCxnSpPr>
            <a:cxnSpLocks/>
          </p:cNvCxnSpPr>
          <p:nvPr/>
        </p:nvCxnSpPr>
        <p:spPr>
          <a:xfrm flipH="1">
            <a:off x="6263337" y="3959791"/>
            <a:ext cx="128936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BAA86A7-B5E1-2E4E-ACDA-74A76A647B4F}"/>
              </a:ext>
            </a:extLst>
          </p:cNvPr>
          <p:cNvSpPr/>
          <p:nvPr/>
        </p:nvSpPr>
        <p:spPr>
          <a:xfrm>
            <a:off x="5239808" y="693060"/>
            <a:ext cx="14732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 sz="3600" b="1" dirty="0">
                <a:solidFill>
                  <a:schemeClr val="bg2">
                    <a:lumMod val="90000"/>
                  </a:schemeClr>
                </a:solidFill>
                <a:latin typeface="Times" pitchFamily="2" charset="0"/>
              </a:rPr>
              <a:t>World</a:t>
            </a:r>
            <a:endParaRPr lang="en-NO" sz="3600" b="1" dirty="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83F5AD-B425-D746-98CB-7E3F4482A4A0}"/>
              </a:ext>
            </a:extLst>
          </p:cNvPr>
          <p:cNvCxnSpPr/>
          <p:nvPr/>
        </p:nvCxnSpPr>
        <p:spPr>
          <a:xfrm flipV="1">
            <a:off x="2914229" y="5435786"/>
            <a:ext cx="904352" cy="889330"/>
          </a:xfrm>
          <a:prstGeom prst="straightConnector1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6298E2-FFB5-2A45-B7D4-D12FB25E094F}"/>
              </a:ext>
            </a:extLst>
          </p:cNvPr>
          <p:cNvCxnSpPr>
            <a:cxnSpLocks/>
          </p:cNvCxnSpPr>
          <p:nvPr/>
        </p:nvCxnSpPr>
        <p:spPr>
          <a:xfrm>
            <a:off x="2909045" y="6325116"/>
            <a:ext cx="2145997" cy="0"/>
          </a:xfrm>
          <a:prstGeom prst="straightConnector1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EB948B-6723-3448-B894-89A9D8B182C7}"/>
              </a:ext>
            </a:extLst>
          </p:cNvPr>
          <p:cNvCxnSpPr>
            <a:cxnSpLocks/>
          </p:cNvCxnSpPr>
          <p:nvPr/>
        </p:nvCxnSpPr>
        <p:spPr>
          <a:xfrm flipV="1">
            <a:off x="2909045" y="4152753"/>
            <a:ext cx="0" cy="2172365"/>
          </a:xfrm>
          <a:prstGeom prst="straightConnector1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A50050E-965C-234F-8ABB-955A4FE5330B}"/>
              </a:ext>
            </a:extLst>
          </p:cNvPr>
          <p:cNvGrpSpPr/>
          <p:nvPr/>
        </p:nvGrpSpPr>
        <p:grpSpPr>
          <a:xfrm>
            <a:off x="616674" y="2079117"/>
            <a:ext cx="1951968" cy="1758013"/>
            <a:chOff x="7491989" y="2965255"/>
            <a:chExt cx="3748183" cy="3375749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6187E60-7485-3A4A-AADD-87CA81212215}"/>
                </a:ext>
              </a:extLst>
            </p:cNvPr>
            <p:cNvGrpSpPr/>
            <p:nvPr/>
          </p:nvGrpSpPr>
          <p:grpSpPr>
            <a:xfrm>
              <a:off x="10231043" y="2970772"/>
              <a:ext cx="1009129" cy="3370232"/>
              <a:chOff x="9006397" y="2970770"/>
              <a:chExt cx="1009129" cy="3370232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78A9A16-A700-F945-8CF5-A87BC6B4BECA}"/>
                  </a:ext>
                </a:extLst>
              </p:cNvPr>
              <p:cNvSpPr/>
              <p:nvPr/>
            </p:nvSpPr>
            <p:spPr>
              <a:xfrm>
                <a:off x="9191992" y="2972551"/>
                <a:ext cx="466484" cy="3367994"/>
              </a:xfrm>
              <a:prstGeom prst="rect">
                <a:avLst/>
              </a:prstGeom>
              <a:solidFill>
                <a:srgbClr val="C00000">
                  <a:alpha val="18000"/>
                </a:srgbClr>
              </a:solidFill>
              <a:ln w="19050">
                <a:solidFill>
                  <a:srgbClr val="C00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0F7594E-B022-7B4F-9AF6-CF3A231ADE96}"/>
                  </a:ext>
                </a:extLst>
              </p:cNvPr>
              <p:cNvSpPr/>
              <p:nvPr/>
            </p:nvSpPr>
            <p:spPr>
              <a:xfrm>
                <a:off x="9006397" y="2970770"/>
                <a:ext cx="1009129" cy="3367994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8F55E16-E907-7049-BC3B-D0037165BD79}"/>
                  </a:ext>
                </a:extLst>
              </p:cNvPr>
              <p:cNvSpPr/>
              <p:nvPr/>
            </p:nvSpPr>
            <p:spPr>
              <a:xfrm>
                <a:off x="9007826" y="2973008"/>
                <a:ext cx="184166" cy="3367994"/>
              </a:xfrm>
              <a:prstGeom prst="rect">
                <a:avLst/>
              </a:prstGeom>
              <a:pattFill prst="ltDnDiag">
                <a:fgClr>
                  <a:schemeClr val="tx1"/>
                </a:fgClr>
                <a:bgClr>
                  <a:schemeClr val="bg1"/>
                </a:bgClr>
              </a:pattFill>
              <a:ln w="381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C9FA7A9-2257-D94B-8DDB-0FF8BF32C357}"/>
                </a:ext>
              </a:extLst>
            </p:cNvPr>
            <p:cNvGrpSpPr/>
            <p:nvPr/>
          </p:nvGrpSpPr>
          <p:grpSpPr>
            <a:xfrm rot="10800000">
              <a:off x="7491989" y="2965255"/>
              <a:ext cx="1009129" cy="3370232"/>
              <a:chOff x="9158797" y="3123170"/>
              <a:chExt cx="1009129" cy="337023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B6903CDE-4755-4945-B3D0-1DB83D688B59}"/>
                  </a:ext>
                </a:extLst>
              </p:cNvPr>
              <p:cNvSpPr/>
              <p:nvPr/>
            </p:nvSpPr>
            <p:spPr>
              <a:xfrm>
                <a:off x="9344392" y="3124951"/>
                <a:ext cx="466484" cy="3367994"/>
              </a:xfrm>
              <a:prstGeom prst="rect">
                <a:avLst/>
              </a:prstGeom>
              <a:solidFill>
                <a:srgbClr val="C00000">
                  <a:alpha val="18000"/>
                </a:srgbClr>
              </a:solidFill>
              <a:ln w="19050">
                <a:solidFill>
                  <a:srgbClr val="C00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8969D83-6457-3A49-BF5B-5B545B4F993E}"/>
                  </a:ext>
                </a:extLst>
              </p:cNvPr>
              <p:cNvSpPr/>
              <p:nvPr/>
            </p:nvSpPr>
            <p:spPr>
              <a:xfrm>
                <a:off x="9158797" y="3123170"/>
                <a:ext cx="1009129" cy="3367994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4DCBC13F-7023-E14B-8B1E-1BCF4D673062}"/>
                  </a:ext>
                </a:extLst>
              </p:cNvPr>
              <p:cNvSpPr/>
              <p:nvPr/>
            </p:nvSpPr>
            <p:spPr>
              <a:xfrm>
                <a:off x="9160226" y="3125408"/>
                <a:ext cx="184166" cy="3367994"/>
              </a:xfrm>
              <a:prstGeom prst="rect">
                <a:avLst/>
              </a:prstGeom>
              <a:pattFill prst="ltDnDiag">
                <a:fgClr>
                  <a:schemeClr val="tx1"/>
                </a:fgClr>
                <a:bgClr>
                  <a:schemeClr val="bg1"/>
                </a:bgClr>
              </a:pattFill>
              <a:ln w="381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CE9836E5-8DC9-794F-9DC7-DC556730A257}"/>
                </a:ext>
              </a:extLst>
            </p:cNvPr>
            <p:cNvSpPr/>
            <p:nvPr/>
          </p:nvSpPr>
          <p:spPr>
            <a:xfrm>
              <a:off x="9272569" y="2972553"/>
              <a:ext cx="184166" cy="3351822"/>
            </a:xfrm>
            <a:prstGeom prst="rect">
              <a:avLst/>
            </a:prstGeom>
            <a:noFill/>
            <a:ln w="38100">
              <a:solidFill>
                <a:srgbClr val="0072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</p:spTree>
    <p:extLst>
      <p:ext uri="{BB962C8B-B14F-4D97-AF65-F5344CB8AC3E}">
        <p14:creationId xmlns:p14="http://schemas.microsoft.com/office/powerpoint/2010/main" val="1720546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EDACDB6-FA51-474E-A833-9444D62CC86F}"/>
              </a:ext>
            </a:extLst>
          </p:cNvPr>
          <p:cNvSpPr/>
          <p:nvPr/>
        </p:nvSpPr>
        <p:spPr>
          <a:xfrm>
            <a:off x="7267904" y="1262632"/>
            <a:ext cx="2049393" cy="2448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DCFA1850-76BA-7F4C-BAC7-C5DCBCFAFA6D}"/>
              </a:ext>
            </a:extLst>
          </p:cNvPr>
          <p:cNvSpPr/>
          <p:nvPr/>
        </p:nvSpPr>
        <p:spPr>
          <a:xfrm rot="13512385">
            <a:off x="2810438" y="2984383"/>
            <a:ext cx="239031" cy="1952518"/>
          </a:xfrm>
          <a:prstGeom prst="can">
            <a:avLst>
              <a:gd name="adj" fmla="val 103334"/>
            </a:avLst>
          </a:prstGeom>
          <a:noFill/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FC8360-5AC0-554D-B1B5-2FC66F38FFBF}"/>
              </a:ext>
            </a:extLst>
          </p:cNvPr>
          <p:cNvGrpSpPr/>
          <p:nvPr/>
        </p:nvGrpSpPr>
        <p:grpSpPr>
          <a:xfrm>
            <a:off x="2643206" y="2290078"/>
            <a:ext cx="1877023" cy="1976027"/>
            <a:chOff x="2456794" y="473530"/>
            <a:chExt cx="5470633" cy="5759184"/>
          </a:xfrm>
        </p:grpSpPr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2F74F58A-47BD-474D-8FBF-B6BE5EC0238D}"/>
                </a:ext>
              </a:extLst>
            </p:cNvPr>
            <p:cNvSpPr/>
            <p:nvPr/>
          </p:nvSpPr>
          <p:spPr>
            <a:xfrm>
              <a:off x="4264572" y="473530"/>
              <a:ext cx="3662855" cy="3839456"/>
            </a:xfrm>
            <a:prstGeom prst="cube">
              <a:avLst>
                <a:gd name="adj" fmla="val 14088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64BCD90B-B1D5-7D4D-85AC-FB16B751309D}"/>
                </a:ext>
              </a:extLst>
            </p:cNvPr>
            <p:cNvSpPr/>
            <p:nvPr/>
          </p:nvSpPr>
          <p:spPr>
            <a:xfrm>
              <a:off x="3531476" y="1502980"/>
              <a:ext cx="3321269" cy="3479477"/>
            </a:xfrm>
            <a:prstGeom prst="cube">
              <a:avLst>
                <a:gd name="adj" fmla="val 3764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45514C84-01E2-9A41-8E6D-2E8F12902A24}"/>
                </a:ext>
              </a:extLst>
            </p:cNvPr>
            <p:cNvSpPr/>
            <p:nvPr/>
          </p:nvSpPr>
          <p:spPr>
            <a:xfrm>
              <a:off x="2456794" y="2393258"/>
              <a:ext cx="3662855" cy="3839456"/>
            </a:xfrm>
            <a:prstGeom prst="cube">
              <a:avLst>
                <a:gd name="adj" fmla="val 14088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sp>
        <p:nvSpPr>
          <p:cNvPr id="3" name="Cube 2">
            <a:extLst>
              <a:ext uri="{FF2B5EF4-FFF2-40B4-BE49-F238E27FC236}">
                <a16:creationId xmlns:a16="http://schemas.microsoft.com/office/drawing/2014/main" id="{B041476B-51C4-8B47-BA3D-84E664B68726}"/>
              </a:ext>
            </a:extLst>
          </p:cNvPr>
          <p:cNvSpPr/>
          <p:nvPr/>
        </p:nvSpPr>
        <p:spPr>
          <a:xfrm>
            <a:off x="529506" y="225879"/>
            <a:ext cx="6104424" cy="6104424"/>
          </a:xfrm>
          <a:prstGeom prst="cub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B2AC9B5E-50D4-F140-A1CA-A0B7FAF2B774}"/>
              </a:ext>
            </a:extLst>
          </p:cNvPr>
          <p:cNvSpPr/>
          <p:nvPr/>
        </p:nvSpPr>
        <p:spPr>
          <a:xfrm rot="10800000">
            <a:off x="534690" y="231062"/>
            <a:ext cx="6104424" cy="6104424"/>
          </a:xfrm>
          <a:prstGeom prst="cub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E8269F-7849-974A-B4E2-1DEAAE338A5B}"/>
              </a:ext>
            </a:extLst>
          </p:cNvPr>
          <p:cNvSpPr txBox="1"/>
          <p:nvPr/>
        </p:nvSpPr>
        <p:spPr>
          <a:xfrm>
            <a:off x="195724" y="422443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Times" pitchFamily="2" charset="0"/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3D2958-8236-6844-B5A8-AB0DF30347ED}"/>
              </a:ext>
            </a:extLst>
          </p:cNvPr>
          <p:cNvSpPr txBox="1"/>
          <p:nvPr/>
        </p:nvSpPr>
        <p:spPr>
          <a:xfrm>
            <a:off x="2241806" y="635162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Times" pitchFamily="2" charset="0"/>
              </a:rPr>
              <a:t>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770865-D893-E94C-954D-7B33094BF36F}"/>
              </a:ext>
            </a:extLst>
          </p:cNvPr>
          <p:cNvSpPr txBox="1"/>
          <p:nvPr/>
        </p:nvSpPr>
        <p:spPr>
          <a:xfrm>
            <a:off x="1229093" y="557376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Times" pitchFamily="2" charset="0"/>
              </a:rPr>
              <a:t>Z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F81857F5-A119-1844-97CA-064A63B1ADF4}"/>
              </a:ext>
            </a:extLst>
          </p:cNvPr>
          <p:cNvSpPr/>
          <p:nvPr/>
        </p:nvSpPr>
        <p:spPr>
          <a:xfrm rot="13512385">
            <a:off x="2436953" y="3358420"/>
            <a:ext cx="239031" cy="1952518"/>
          </a:xfrm>
          <a:prstGeom prst="can">
            <a:avLst>
              <a:gd name="adj" fmla="val 103334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708608A-CA2C-EF40-A55B-DD8322387679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1951816" y="3272814"/>
            <a:ext cx="1670939" cy="164804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BAA86A7-B5E1-2E4E-ACDA-74A76A647B4F}"/>
              </a:ext>
            </a:extLst>
          </p:cNvPr>
          <p:cNvSpPr/>
          <p:nvPr/>
        </p:nvSpPr>
        <p:spPr>
          <a:xfrm>
            <a:off x="2876435" y="693060"/>
            <a:ext cx="14732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 sz="3600" b="1" dirty="0">
                <a:solidFill>
                  <a:schemeClr val="bg2">
                    <a:lumMod val="90000"/>
                  </a:schemeClr>
                </a:solidFill>
                <a:latin typeface="Times" pitchFamily="2" charset="0"/>
              </a:rPr>
              <a:t>World</a:t>
            </a:r>
            <a:endParaRPr lang="en-NO" sz="3600" b="1" dirty="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83F5AD-B425-D746-98CB-7E3F4482A4A0}"/>
              </a:ext>
            </a:extLst>
          </p:cNvPr>
          <p:cNvCxnSpPr/>
          <p:nvPr/>
        </p:nvCxnSpPr>
        <p:spPr>
          <a:xfrm flipV="1">
            <a:off x="550856" y="5435786"/>
            <a:ext cx="904352" cy="889330"/>
          </a:xfrm>
          <a:prstGeom prst="straightConnector1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6298E2-FFB5-2A45-B7D4-D12FB25E094F}"/>
              </a:ext>
            </a:extLst>
          </p:cNvPr>
          <p:cNvCxnSpPr>
            <a:cxnSpLocks/>
          </p:cNvCxnSpPr>
          <p:nvPr/>
        </p:nvCxnSpPr>
        <p:spPr>
          <a:xfrm>
            <a:off x="545672" y="6325116"/>
            <a:ext cx="2145997" cy="0"/>
          </a:xfrm>
          <a:prstGeom prst="straightConnector1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EB948B-6723-3448-B894-89A9D8B182C7}"/>
              </a:ext>
            </a:extLst>
          </p:cNvPr>
          <p:cNvCxnSpPr>
            <a:cxnSpLocks/>
          </p:cNvCxnSpPr>
          <p:nvPr/>
        </p:nvCxnSpPr>
        <p:spPr>
          <a:xfrm flipV="1">
            <a:off x="545672" y="4152753"/>
            <a:ext cx="0" cy="2172365"/>
          </a:xfrm>
          <a:prstGeom prst="straightConnector1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551974C-D282-5145-9B57-9C1024E2DD8A}"/>
              </a:ext>
            </a:extLst>
          </p:cNvPr>
          <p:cNvSpPr/>
          <p:nvPr/>
        </p:nvSpPr>
        <p:spPr>
          <a:xfrm>
            <a:off x="7160454" y="180041"/>
            <a:ext cx="4496843" cy="246325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ADA18C-806D-F14F-914E-29115103BDA2}"/>
              </a:ext>
            </a:extLst>
          </p:cNvPr>
          <p:cNvSpPr txBox="1"/>
          <p:nvPr/>
        </p:nvSpPr>
        <p:spPr>
          <a:xfrm>
            <a:off x="6787127" y="174932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Times" pitchFamily="2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A5B90F-4357-6140-910E-2CEE597F378C}"/>
              </a:ext>
            </a:extLst>
          </p:cNvPr>
          <p:cNvSpPr txBox="1"/>
          <p:nvPr/>
        </p:nvSpPr>
        <p:spPr>
          <a:xfrm>
            <a:off x="7730708" y="264329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Times" pitchFamily="2" charset="0"/>
              </a:rPr>
              <a:t>Z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34CC2F-FCF3-A944-9B5F-F41A71C69B10}"/>
              </a:ext>
            </a:extLst>
          </p:cNvPr>
          <p:cNvCxnSpPr>
            <a:cxnSpLocks/>
          </p:cNvCxnSpPr>
          <p:nvPr/>
        </p:nvCxnSpPr>
        <p:spPr>
          <a:xfrm>
            <a:off x="7165639" y="2643291"/>
            <a:ext cx="1009151" cy="0"/>
          </a:xfrm>
          <a:prstGeom prst="straightConnector1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75BED77-1167-5349-9A10-4B6DD9CA220E}"/>
              </a:ext>
            </a:extLst>
          </p:cNvPr>
          <p:cNvCxnSpPr>
            <a:cxnSpLocks/>
          </p:cNvCxnSpPr>
          <p:nvPr/>
        </p:nvCxnSpPr>
        <p:spPr>
          <a:xfrm flipV="1">
            <a:off x="7165639" y="1594022"/>
            <a:ext cx="0" cy="1049272"/>
          </a:xfrm>
          <a:prstGeom prst="straightConnector1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6361E54-F8D2-0643-B6E8-C9AC7A73D2E7}"/>
              </a:ext>
            </a:extLst>
          </p:cNvPr>
          <p:cNvSpPr/>
          <p:nvPr/>
        </p:nvSpPr>
        <p:spPr>
          <a:xfrm>
            <a:off x="9315565" y="686863"/>
            <a:ext cx="390794" cy="13042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629C679-F343-B649-9ADD-FD63F9F5E0D9}"/>
              </a:ext>
            </a:extLst>
          </p:cNvPr>
          <p:cNvSpPr/>
          <p:nvPr/>
        </p:nvSpPr>
        <p:spPr>
          <a:xfrm>
            <a:off x="10522701" y="686862"/>
            <a:ext cx="390794" cy="130428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52A38C-3165-2E4C-B5E0-26F34C3D7977}"/>
              </a:ext>
            </a:extLst>
          </p:cNvPr>
          <p:cNvSpPr/>
          <p:nvPr/>
        </p:nvSpPr>
        <p:spPr>
          <a:xfrm>
            <a:off x="10078698" y="686861"/>
            <a:ext cx="71664" cy="1304285"/>
          </a:xfrm>
          <a:prstGeom prst="rect">
            <a:avLst/>
          </a:prstGeom>
          <a:noFill/>
          <a:ln w="38100">
            <a:solidFill>
              <a:srgbClr val="0072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1A0048-2F8A-0648-BF47-D2D7637653A8}"/>
              </a:ext>
            </a:extLst>
          </p:cNvPr>
          <p:cNvCxnSpPr>
            <a:cxnSpLocks/>
          </p:cNvCxnSpPr>
          <p:nvPr/>
        </p:nvCxnSpPr>
        <p:spPr>
          <a:xfrm>
            <a:off x="7352270" y="1380370"/>
            <a:ext cx="1841157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Table 42">
            <a:extLst>
              <a:ext uri="{FF2B5EF4-FFF2-40B4-BE49-F238E27FC236}">
                <a16:creationId xmlns:a16="http://schemas.microsoft.com/office/drawing/2014/main" id="{8F1B37E8-F966-DF41-BC87-150B29054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390019"/>
              </p:ext>
            </p:extLst>
          </p:nvPr>
        </p:nvGraphicFramePr>
        <p:xfrm>
          <a:off x="7160452" y="3187999"/>
          <a:ext cx="4480692" cy="2904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8351">
                  <a:extLst>
                    <a:ext uri="{9D8B030D-6E8A-4147-A177-3AD203B41FA5}">
                      <a16:colId xmlns:a16="http://schemas.microsoft.com/office/drawing/2014/main" val="1256765967"/>
                    </a:ext>
                  </a:extLst>
                </a:gridCol>
                <a:gridCol w="1006786">
                  <a:extLst>
                    <a:ext uri="{9D8B030D-6E8A-4147-A177-3AD203B41FA5}">
                      <a16:colId xmlns:a16="http://schemas.microsoft.com/office/drawing/2014/main" val="3508121137"/>
                    </a:ext>
                  </a:extLst>
                </a:gridCol>
                <a:gridCol w="1334530">
                  <a:extLst>
                    <a:ext uri="{9D8B030D-6E8A-4147-A177-3AD203B41FA5}">
                      <a16:colId xmlns:a16="http://schemas.microsoft.com/office/drawing/2014/main" val="327398291"/>
                    </a:ext>
                  </a:extLst>
                </a:gridCol>
                <a:gridCol w="963827">
                  <a:extLst>
                    <a:ext uri="{9D8B030D-6E8A-4147-A177-3AD203B41FA5}">
                      <a16:colId xmlns:a16="http://schemas.microsoft.com/office/drawing/2014/main" val="4259130797"/>
                    </a:ext>
                  </a:extLst>
                </a:gridCol>
                <a:gridCol w="767198">
                  <a:extLst>
                    <a:ext uri="{9D8B030D-6E8A-4147-A177-3AD203B41FA5}">
                      <a16:colId xmlns:a16="http://schemas.microsoft.com/office/drawing/2014/main" val="3303504995"/>
                    </a:ext>
                  </a:extLst>
                </a:gridCol>
              </a:tblGrid>
              <a:tr h="596624">
                <a:tc>
                  <a:txBody>
                    <a:bodyPr/>
                    <a:lstStyle/>
                    <a:p>
                      <a:pPr algn="ctr"/>
                      <a:endParaRPr lang="en-NO" sz="1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NO" sz="1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O" sz="1400" dirty="0">
                          <a:latin typeface="Times" pitchFamily="2" charset="0"/>
                        </a:rPr>
                        <a:t>Feature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O" sz="1400" dirty="0">
                          <a:latin typeface="Times" pitchFamily="2" charset="0"/>
                        </a:rPr>
                        <a:t>Dimension (X,Y,Z)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O" sz="1400" dirty="0">
                          <a:latin typeface="Times" pitchFamily="2" charset="0"/>
                        </a:rPr>
                        <a:t>Position (X,Y,Z)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6985842"/>
                  </a:ext>
                </a:extLst>
              </a:tr>
              <a:tr h="596624">
                <a:tc>
                  <a:txBody>
                    <a:bodyPr/>
                    <a:lstStyle/>
                    <a:p>
                      <a:pPr algn="ctr"/>
                      <a:r>
                        <a:rPr lang="en-NO" sz="1400" dirty="0">
                          <a:latin typeface="Times" pitchFamily="2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O" sz="1400" dirty="0">
                          <a:latin typeface="Times" pitchFamily="2" charset="0"/>
                        </a:rPr>
                        <a:t>Neutron beam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O" sz="1400" dirty="0">
                          <a:latin typeface="Times" pitchFamily="2" charset="0"/>
                        </a:rPr>
                        <a:t>Thermal (25meV)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NO" sz="140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NO" sz="140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1868911"/>
                  </a:ext>
                </a:extLst>
              </a:tr>
              <a:tr h="596624">
                <a:tc>
                  <a:txBody>
                    <a:bodyPr/>
                    <a:lstStyle/>
                    <a:p>
                      <a:pPr algn="ctr"/>
                      <a:r>
                        <a:rPr lang="en-NO" sz="1400" dirty="0">
                          <a:latin typeface="Times" pitchFamily="2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O" sz="1400" dirty="0">
                          <a:latin typeface="Times" pitchFamily="2" charset="0"/>
                        </a:rPr>
                        <a:t>Sensor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O" sz="1400" dirty="0">
                          <a:latin typeface="Times" pitchFamily="2" charset="0"/>
                        </a:rPr>
                        <a:t>Silicon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NO" sz="1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NO" sz="1400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318669"/>
                  </a:ext>
                </a:extLst>
              </a:tr>
              <a:tr h="373633">
                <a:tc>
                  <a:txBody>
                    <a:bodyPr/>
                    <a:lstStyle/>
                    <a:p>
                      <a:pPr algn="ctr"/>
                      <a:r>
                        <a:rPr lang="en-NO" sz="1400" dirty="0">
                          <a:latin typeface="Times" pitchFamily="2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O" sz="1400" dirty="0">
                          <a:latin typeface="Times" pitchFamily="2" charset="0"/>
                        </a:rPr>
                        <a:t>Converter foil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O" sz="1400" dirty="0">
                          <a:latin typeface="Times" pitchFamily="2" charset="0"/>
                        </a:rPr>
                        <a:t>Natural Gadolinium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NO" sz="1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NO" sz="140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777300"/>
                  </a:ext>
                </a:extLst>
              </a:tr>
              <a:tr h="596624">
                <a:tc>
                  <a:txBody>
                    <a:bodyPr/>
                    <a:lstStyle/>
                    <a:p>
                      <a:pPr algn="ctr"/>
                      <a:r>
                        <a:rPr lang="en-NO" sz="1400" dirty="0">
                          <a:latin typeface="Times" pitchFamily="2" charset="0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O" sz="1400" dirty="0">
                          <a:latin typeface="Times" pitchFamily="2" charset="0"/>
                        </a:rPr>
                        <a:t>Sensor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O" sz="1400" dirty="0">
                          <a:latin typeface="Times" pitchFamily="2" charset="0"/>
                        </a:rPr>
                        <a:t>Silicon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NO" sz="1400" dirty="0">
                        <a:latin typeface="Times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NO" sz="1400" dirty="0">
                        <a:latin typeface="Times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7106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809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EDACDB6-FA51-474E-A833-9444D62CC86F}"/>
              </a:ext>
            </a:extLst>
          </p:cNvPr>
          <p:cNvSpPr/>
          <p:nvPr/>
        </p:nvSpPr>
        <p:spPr>
          <a:xfrm>
            <a:off x="7267904" y="1262632"/>
            <a:ext cx="2049393" cy="2448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DCFA1850-76BA-7F4C-BAC7-C5DCBCFAFA6D}"/>
              </a:ext>
            </a:extLst>
          </p:cNvPr>
          <p:cNvSpPr/>
          <p:nvPr/>
        </p:nvSpPr>
        <p:spPr>
          <a:xfrm rot="13512385">
            <a:off x="2810438" y="2984383"/>
            <a:ext cx="239031" cy="1952518"/>
          </a:xfrm>
          <a:prstGeom prst="can">
            <a:avLst>
              <a:gd name="adj" fmla="val 103334"/>
            </a:avLst>
          </a:prstGeom>
          <a:noFill/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9FC8360-5AC0-554D-B1B5-2FC66F38FFBF}"/>
              </a:ext>
            </a:extLst>
          </p:cNvPr>
          <p:cNvGrpSpPr/>
          <p:nvPr/>
        </p:nvGrpSpPr>
        <p:grpSpPr>
          <a:xfrm>
            <a:off x="2643206" y="2290078"/>
            <a:ext cx="1877023" cy="1976027"/>
            <a:chOff x="2456794" y="473530"/>
            <a:chExt cx="5470633" cy="5759184"/>
          </a:xfrm>
        </p:grpSpPr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2F74F58A-47BD-474D-8FBF-B6BE5EC0238D}"/>
                </a:ext>
              </a:extLst>
            </p:cNvPr>
            <p:cNvSpPr/>
            <p:nvPr/>
          </p:nvSpPr>
          <p:spPr>
            <a:xfrm>
              <a:off x="4264572" y="473530"/>
              <a:ext cx="3662855" cy="3839456"/>
            </a:xfrm>
            <a:prstGeom prst="cube">
              <a:avLst>
                <a:gd name="adj" fmla="val 14088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64BCD90B-B1D5-7D4D-85AC-FB16B751309D}"/>
                </a:ext>
              </a:extLst>
            </p:cNvPr>
            <p:cNvSpPr/>
            <p:nvPr/>
          </p:nvSpPr>
          <p:spPr>
            <a:xfrm>
              <a:off x="3531476" y="1502980"/>
              <a:ext cx="3321269" cy="3479477"/>
            </a:xfrm>
            <a:prstGeom prst="cube">
              <a:avLst>
                <a:gd name="adj" fmla="val 3764"/>
              </a:avLst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45514C84-01E2-9A41-8E6D-2E8F12902A24}"/>
                </a:ext>
              </a:extLst>
            </p:cNvPr>
            <p:cNvSpPr/>
            <p:nvPr/>
          </p:nvSpPr>
          <p:spPr>
            <a:xfrm>
              <a:off x="2456794" y="2393258"/>
              <a:ext cx="3662855" cy="3839456"/>
            </a:xfrm>
            <a:prstGeom prst="cube">
              <a:avLst>
                <a:gd name="adj" fmla="val 14088"/>
              </a:avLst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sp>
        <p:nvSpPr>
          <p:cNvPr id="3" name="Cube 2">
            <a:extLst>
              <a:ext uri="{FF2B5EF4-FFF2-40B4-BE49-F238E27FC236}">
                <a16:creationId xmlns:a16="http://schemas.microsoft.com/office/drawing/2014/main" id="{B041476B-51C4-8B47-BA3D-84E664B68726}"/>
              </a:ext>
            </a:extLst>
          </p:cNvPr>
          <p:cNvSpPr/>
          <p:nvPr/>
        </p:nvSpPr>
        <p:spPr>
          <a:xfrm>
            <a:off x="529506" y="225879"/>
            <a:ext cx="6104424" cy="6104424"/>
          </a:xfrm>
          <a:prstGeom prst="cub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B2AC9B5E-50D4-F140-A1CA-A0B7FAF2B774}"/>
              </a:ext>
            </a:extLst>
          </p:cNvPr>
          <p:cNvSpPr/>
          <p:nvPr/>
        </p:nvSpPr>
        <p:spPr>
          <a:xfrm rot="10800000">
            <a:off x="534690" y="231062"/>
            <a:ext cx="6104424" cy="6104424"/>
          </a:xfrm>
          <a:prstGeom prst="cub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E8269F-7849-974A-B4E2-1DEAAE338A5B}"/>
              </a:ext>
            </a:extLst>
          </p:cNvPr>
          <p:cNvSpPr txBox="1"/>
          <p:nvPr/>
        </p:nvSpPr>
        <p:spPr>
          <a:xfrm>
            <a:off x="195724" y="422443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Times" pitchFamily="2" charset="0"/>
              </a:rPr>
              <a:t>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3D2958-8236-6844-B5A8-AB0DF30347ED}"/>
              </a:ext>
            </a:extLst>
          </p:cNvPr>
          <p:cNvSpPr txBox="1"/>
          <p:nvPr/>
        </p:nvSpPr>
        <p:spPr>
          <a:xfrm>
            <a:off x="2241806" y="635162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Times" pitchFamily="2" charset="0"/>
              </a:rPr>
              <a:t>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770865-D893-E94C-954D-7B33094BF36F}"/>
              </a:ext>
            </a:extLst>
          </p:cNvPr>
          <p:cNvSpPr txBox="1"/>
          <p:nvPr/>
        </p:nvSpPr>
        <p:spPr>
          <a:xfrm>
            <a:off x="1229093" y="557376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Times" pitchFamily="2" charset="0"/>
              </a:rPr>
              <a:t>Z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F81857F5-A119-1844-97CA-064A63B1ADF4}"/>
              </a:ext>
            </a:extLst>
          </p:cNvPr>
          <p:cNvSpPr/>
          <p:nvPr/>
        </p:nvSpPr>
        <p:spPr>
          <a:xfrm rot="13512385">
            <a:off x="2436953" y="3358420"/>
            <a:ext cx="239031" cy="1952518"/>
          </a:xfrm>
          <a:prstGeom prst="can">
            <a:avLst>
              <a:gd name="adj" fmla="val 103334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708608A-CA2C-EF40-A55B-DD8322387679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1951816" y="3272814"/>
            <a:ext cx="1670939" cy="164804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8BAA86A7-B5E1-2E4E-ACDA-74A76A647B4F}"/>
              </a:ext>
            </a:extLst>
          </p:cNvPr>
          <p:cNvSpPr/>
          <p:nvPr/>
        </p:nvSpPr>
        <p:spPr>
          <a:xfrm>
            <a:off x="2876435" y="693060"/>
            <a:ext cx="14732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 sz="3600" b="1" dirty="0">
                <a:solidFill>
                  <a:schemeClr val="bg2">
                    <a:lumMod val="90000"/>
                  </a:schemeClr>
                </a:solidFill>
                <a:latin typeface="Times" pitchFamily="2" charset="0"/>
              </a:rPr>
              <a:t>World</a:t>
            </a:r>
            <a:endParaRPr lang="en-NO" sz="3600" b="1" dirty="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83F5AD-B425-D746-98CB-7E3F4482A4A0}"/>
              </a:ext>
            </a:extLst>
          </p:cNvPr>
          <p:cNvCxnSpPr/>
          <p:nvPr/>
        </p:nvCxnSpPr>
        <p:spPr>
          <a:xfrm flipV="1">
            <a:off x="550856" y="5435786"/>
            <a:ext cx="904352" cy="889330"/>
          </a:xfrm>
          <a:prstGeom prst="straightConnector1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66298E2-FFB5-2A45-B7D4-D12FB25E094F}"/>
              </a:ext>
            </a:extLst>
          </p:cNvPr>
          <p:cNvCxnSpPr>
            <a:cxnSpLocks/>
          </p:cNvCxnSpPr>
          <p:nvPr/>
        </p:nvCxnSpPr>
        <p:spPr>
          <a:xfrm>
            <a:off x="545672" y="6325116"/>
            <a:ext cx="2145997" cy="0"/>
          </a:xfrm>
          <a:prstGeom prst="straightConnector1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4EB948B-6723-3448-B894-89A9D8B182C7}"/>
              </a:ext>
            </a:extLst>
          </p:cNvPr>
          <p:cNvCxnSpPr>
            <a:cxnSpLocks/>
          </p:cNvCxnSpPr>
          <p:nvPr/>
        </p:nvCxnSpPr>
        <p:spPr>
          <a:xfrm flipV="1">
            <a:off x="545672" y="4152753"/>
            <a:ext cx="0" cy="2172365"/>
          </a:xfrm>
          <a:prstGeom prst="straightConnector1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551974C-D282-5145-9B57-9C1024E2DD8A}"/>
              </a:ext>
            </a:extLst>
          </p:cNvPr>
          <p:cNvSpPr/>
          <p:nvPr/>
        </p:nvSpPr>
        <p:spPr>
          <a:xfrm>
            <a:off x="7160454" y="180041"/>
            <a:ext cx="4496843" cy="246325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ADA18C-806D-F14F-914E-29115103BDA2}"/>
              </a:ext>
            </a:extLst>
          </p:cNvPr>
          <p:cNvSpPr txBox="1"/>
          <p:nvPr/>
        </p:nvSpPr>
        <p:spPr>
          <a:xfrm>
            <a:off x="6787127" y="1749326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Times" pitchFamily="2" charset="0"/>
              </a:rPr>
              <a:t>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AA5B90F-4357-6140-910E-2CEE597F378C}"/>
              </a:ext>
            </a:extLst>
          </p:cNvPr>
          <p:cNvSpPr txBox="1"/>
          <p:nvPr/>
        </p:nvSpPr>
        <p:spPr>
          <a:xfrm>
            <a:off x="7730708" y="264329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Times" pitchFamily="2" charset="0"/>
              </a:rPr>
              <a:t>Z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B34CC2F-FCF3-A944-9B5F-F41A71C69B10}"/>
              </a:ext>
            </a:extLst>
          </p:cNvPr>
          <p:cNvCxnSpPr>
            <a:cxnSpLocks/>
          </p:cNvCxnSpPr>
          <p:nvPr/>
        </p:nvCxnSpPr>
        <p:spPr>
          <a:xfrm>
            <a:off x="7165639" y="2643291"/>
            <a:ext cx="1009151" cy="0"/>
          </a:xfrm>
          <a:prstGeom prst="straightConnector1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75BED77-1167-5349-9A10-4B6DD9CA220E}"/>
              </a:ext>
            </a:extLst>
          </p:cNvPr>
          <p:cNvCxnSpPr>
            <a:cxnSpLocks/>
          </p:cNvCxnSpPr>
          <p:nvPr/>
        </p:nvCxnSpPr>
        <p:spPr>
          <a:xfrm flipV="1">
            <a:off x="7165639" y="1594022"/>
            <a:ext cx="0" cy="1049272"/>
          </a:xfrm>
          <a:prstGeom prst="straightConnector1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21A0048-2F8A-0648-BF47-D2D7637653A8}"/>
              </a:ext>
            </a:extLst>
          </p:cNvPr>
          <p:cNvCxnSpPr>
            <a:cxnSpLocks/>
          </p:cNvCxnSpPr>
          <p:nvPr/>
        </p:nvCxnSpPr>
        <p:spPr>
          <a:xfrm>
            <a:off x="7352270" y="1380370"/>
            <a:ext cx="1841157" cy="0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779171-D472-4048-9277-8C5AD4B2E80D}"/>
              </a:ext>
            </a:extLst>
          </p:cNvPr>
          <p:cNvGrpSpPr/>
          <p:nvPr/>
        </p:nvGrpSpPr>
        <p:grpSpPr>
          <a:xfrm>
            <a:off x="7848907" y="3345378"/>
            <a:ext cx="870500" cy="2907245"/>
            <a:chOff x="7192129" y="3186287"/>
            <a:chExt cx="870500" cy="2907245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A054FAA1-546B-2F48-818D-C0E1F8A57D37}"/>
                </a:ext>
              </a:extLst>
            </p:cNvPr>
            <p:cNvSpPr/>
            <p:nvPr/>
          </p:nvSpPr>
          <p:spPr>
            <a:xfrm rot="10800000">
              <a:off x="7500129" y="3186681"/>
              <a:ext cx="402401" cy="2905314"/>
            </a:xfrm>
            <a:prstGeom prst="rect">
              <a:avLst/>
            </a:prstGeom>
            <a:solidFill>
              <a:srgbClr val="C00000">
                <a:alpha val="18000"/>
              </a:srgbClr>
            </a:solidFill>
            <a:ln w="19050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4DF15AE-1E64-314B-8D68-4662FA3BD378}"/>
                </a:ext>
              </a:extLst>
            </p:cNvPr>
            <p:cNvSpPr/>
            <p:nvPr/>
          </p:nvSpPr>
          <p:spPr>
            <a:xfrm rot="10800000">
              <a:off x="7192129" y="3188218"/>
              <a:ext cx="870500" cy="2905314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242F9EC-19EF-BF44-95AA-08FE07130659}"/>
                </a:ext>
              </a:extLst>
            </p:cNvPr>
            <p:cNvSpPr/>
            <p:nvPr/>
          </p:nvSpPr>
          <p:spPr>
            <a:xfrm rot="10800000">
              <a:off x="7902530" y="3186287"/>
              <a:ext cx="158866" cy="2905314"/>
            </a:xfrm>
            <a:prstGeom prst="rect">
              <a:avLst/>
            </a:prstGeom>
            <a:pattFill prst="ltDnDiag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473453-4FDB-3444-8F3D-CFE1A60C3918}"/>
              </a:ext>
            </a:extLst>
          </p:cNvPr>
          <p:cNvGrpSpPr/>
          <p:nvPr/>
        </p:nvGrpSpPr>
        <p:grpSpPr>
          <a:xfrm>
            <a:off x="9339246" y="608409"/>
            <a:ext cx="1623256" cy="1461963"/>
            <a:chOff x="9339246" y="608409"/>
            <a:chExt cx="1623256" cy="146196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21D23C7-34B8-7440-B588-BD50A8A40104}"/>
                </a:ext>
              </a:extLst>
            </p:cNvPr>
            <p:cNvGrpSpPr/>
            <p:nvPr/>
          </p:nvGrpSpPr>
          <p:grpSpPr>
            <a:xfrm>
              <a:off x="10525470" y="610798"/>
              <a:ext cx="437032" cy="1459574"/>
              <a:chOff x="9006397" y="2970770"/>
              <a:chExt cx="1009129" cy="3370232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F546D0E-44B0-8247-BA29-0AD11F44E964}"/>
                  </a:ext>
                </a:extLst>
              </p:cNvPr>
              <p:cNvSpPr/>
              <p:nvPr/>
            </p:nvSpPr>
            <p:spPr>
              <a:xfrm>
                <a:off x="9191992" y="2972551"/>
                <a:ext cx="466484" cy="3367994"/>
              </a:xfrm>
              <a:prstGeom prst="rect">
                <a:avLst/>
              </a:prstGeom>
              <a:solidFill>
                <a:srgbClr val="C00000">
                  <a:alpha val="18000"/>
                </a:srgbClr>
              </a:solidFill>
              <a:ln w="19050">
                <a:solidFill>
                  <a:srgbClr val="C00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FC6CBF9-1585-BC47-8E34-F8BC24A1C794}"/>
                  </a:ext>
                </a:extLst>
              </p:cNvPr>
              <p:cNvSpPr/>
              <p:nvPr/>
            </p:nvSpPr>
            <p:spPr>
              <a:xfrm>
                <a:off x="9006397" y="2970770"/>
                <a:ext cx="1009129" cy="3367994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EA350ED-B59E-FA4E-9BFE-943E94BDAE68}"/>
                  </a:ext>
                </a:extLst>
              </p:cNvPr>
              <p:cNvSpPr/>
              <p:nvPr/>
            </p:nvSpPr>
            <p:spPr>
              <a:xfrm>
                <a:off x="9007826" y="2973008"/>
                <a:ext cx="184166" cy="3367994"/>
              </a:xfrm>
              <a:prstGeom prst="rect">
                <a:avLst/>
              </a:prstGeom>
              <a:pattFill prst="ltDnDiag">
                <a:fgClr>
                  <a:schemeClr val="tx1"/>
                </a:fgClr>
                <a:bgClr>
                  <a:schemeClr val="bg1"/>
                </a:bgClr>
              </a:pattFill>
              <a:ln w="381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035BB5A4-5A89-A142-AA64-30689C924B4C}"/>
                </a:ext>
              </a:extLst>
            </p:cNvPr>
            <p:cNvGrpSpPr/>
            <p:nvPr/>
          </p:nvGrpSpPr>
          <p:grpSpPr>
            <a:xfrm rot="10800000">
              <a:off x="9339246" y="608409"/>
              <a:ext cx="437032" cy="1459574"/>
              <a:chOff x="9158797" y="3123170"/>
              <a:chExt cx="1009129" cy="3370232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3132E5A-8DD9-7A4E-9BC5-FA2C28C4418B}"/>
                  </a:ext>
                </a:extLst>
              </p:cNvPr>
              <p:cNvSpPr/>
              <p:nvPr/>
            </p:nvSpPr>
            <p:spPr>
              <a:xfrm>
                <a:off x="9344392" y="3124951"/>
                <a:ext cx="466484" cy="3367994"/>
              </a:xfrm>
              <a:prstGeom prst="rect">
                <a:avLst/>
              </a:prstGeom>
              <a:solidFill>
                <a:srgbClr val="C00000">
                  <a:alpha val="18000"/>
                </a:srgbClr>
              </a:solidFill>
              <a:ln w="19050">
                <a:solidFill>
                  <a:srgbClr val="C00000"/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199C69B-8581-DE40-82CE-A05A1F89BC09}"/>
                  </a:ext>
                </a:extLst>
              </p:cNvPr>
              <p:cNvSpPr/>
              <p:nvPr/>
            </p:nvSpPr>
            <p:spPr>
              <a:xfrm>
                <a:off x="9158797" y="3123170"/>
                <a:ext cx="1009129" cy="3367994"/>
              </a:xfrm>
              <a:prstGeom prst="rect">
                <a:avLst/>
              </a:prstGeom>
              <a:noFill/>
              <a:ln w="381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3B4FC03-7375-3440-8747-1C11CC3746CF}"/>
                  </a:ext>
                </a:extLst>
              </p:cNvPr>
              <p:cNvSpPr/>
              <p:nvPr/>
            </p:nvSpPr>
            <p:spPr>
              <a:xfrm>
                <a:off x="9160226" y="3125408"/>
                <a:ext cx="184166" cy="3367994"/>
              </a:xfrm>
              <a:prstGeom prst="rect">
                <a:avLst/>
              </a:prstGeom>
              <a:pattFill prst="ltDnDiag">
                <a:fgClr>
                  <a:schemeClr val="tx1"/>
                </a:fgClr>
                <a:bgClr>
                  <a:schemeClr val="bg1"/>
                </a:bgClr>
              </a:pattFill>
              <a:ln w="38100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</p:grp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AB49831-AA8B-0E48-82E6-F45045CB2219}"/>
                </a:ext>
              </a:extLst>
            </p:cNvPr>
            <p:cNvSpPr/>
            <p:nvPr/>
          </p:nvSpPr>
          <p:spPr>
            <a:xfrm>
              <a:off x="10110376" y="611570"/>
              <a:ext cx="79758" cy="1451601"/>
            </a:xfrm>
            <a:prstGeom prst="rect">
              <a:avLst/>
            </a:prstGeom>
            <a:noFill/>
            <a:ln w="38100">
              <a:solidFill>
                <a:srgbClr val="0072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4E09D5-1C81-DC4A-8793-6FF0A3842809}"/>
              </a:ext>
            </a:extLst>
          </p:cNvPr>
          <p:cNvGrpSpPr/>
          <p:nvPr/>
        </p:nvGrpSpPr>
        <p:grpSpPr>
          <a:xfrm>
            <a:off x="9311826" y="3345378"/>
            <a:ext cx="2348440" cy="3693319"/>
            <a:chOff x="9311826" y="3108314"/>
            <a:chExt cx="2348440" cy="369331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277E889-5AF1-CB41-BD17-367383771CB0}"/>
                </a:ext>
              </a:extLst>
            </p:cNvPr>
            <p:cNvSpPr txBox="1"/>
            <p:nvPr/>
          </p:nvSpPr>
          <p:spPr>
            <a:xfrm>
              <a:off x="9571233" y="3108314"/>
              <a:ext cx="2089033" cy="36933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>
                  <a:latin typeface="Times" pitchFamily="2" charset="0"/>
                </a:rPr>
                <a:t>Neutron beam</a:t>
              </a:r>
            </a:p>
            <a:p>
              <a:endParaRPr lang="en-NO" dirty="0">
                <a:latin typeface="Times" pitchFamily="2" charset="0"/>
              </a:endParaRPr>
            </a:p>
            <a:p>
              <a:r>
                <a:rPr lang="en-NO" dirty="0">
                  <a:latin typeface="Times" pitchFamily="2" charset="0"/>
                </a:rPr>
                <a:t>Sensor</a:t>
              </a:r>
            </a:p>
            <a:p>
              <a:endParaRPr lang="en-NO" dirty="0">
                <a:latin typeface="Times" pitchFamily="2" charset="0"/>
              </a:endParaRPr>
            </a:p>
            <a:p>
              <a:r>
                <a:rPr lang="en-NO" dirty="0">
                  <a:latin typeface="Times" pitchFamily="2" charset="0"/>
                </a:rPr>
                <a:t>Converter foil </a:t>
              </a:r>
            </a:p>
            <a:p>
              <a:endParaRPr lang="en-NO" dirty="0">
                <a:latin typeface="Times" pitchFamily="2" charset="0"/>
              </a:endParaRPr>
            </a:p>
            <a:p>
              <a:r>
                <a:rPr lang="en-NO" dirty="0">
                  <a:latin typeface="Times" pitchFamily="2" charset="0"/>
                </a:rPr>
                <a:t>Aluminium layer </a:t>
              </a:r>
            </a:p>
            <a:p>
              <a:r>
                <a:rPr lang="en-NO" dirty="0">
                  <a:latin typeface="Times" pitchFamily="2" charset="0"/>
                </a:rPr>
                <a:t>(readout electronics)</a:t>
              </a:r>
            </a:p>
            <a:p>
              <a:endParaRPr lang="en-NO" dirty="0">
                <a:latin typeface="Times" pitchFamily="2" charset="0"/>
              </a:endParaRPr>
            </a:p>
            <a:p>
              <a:r>
                <a:rPr lang="en-NO" dirty="0">
                  <a:latin typeface="Times" pitchFamily="2" charset="0"/>
                </a:rPr>
                <a:t>Active volume </a:t>
              </a:r>
            </a:p>
            <a:p>
              <a:endParaRPr lang="en-NO" dirty="0">
                <a:latin typeface="Times" pitchFamily="2" charset="0"/>
              </a:endParaRPr>
            </a:p>
            <a:p>
              <a:endParaRPr lang="en-NO" dirty="0">
                <a:latin typeface="Times" pitchFamily="2" charset="0"/>
              </a:endParaRPr>
            </a:p>
            <a:p>
              <a:endParaRPr lang="en-NO" dirty="0">
                <a:latin typeface="Times" pitchFamily="2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4AE8BE4-1872-DA45-A5BB-E136BBA66D69}"/>
                </a:ext>
              </a:extLst>
            </p:cNvPr>
            <p:cNvSpPr/>
            <p:nvPr/>
          </p:nvSpPr>
          <p:spPr>
            <a:xfrm rot="10800000">
              <a:off x="9322914" y="4859000"/>
              <a:ext cx="161136" cy="191945"/>
            </a:xfrm>
            <a:prstGeom prst="rect">
              <a:avLst/>
            </a:prstGeom>
            <a:pattFill prst="ltDnDiag">
              <a:fgClr>
                <a:schemeClr val="tx1"/>
              </a:fgClr>
              <a:bgClr>
                <a:schemeClr val="bg1"/>
              </a:bgClr>
            </a:patt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B4250E6-3F8D-8743-8646-3FC911D5D02B}"/>
                </a:ext>
              </a:extLst>
            </p:cNvPr>
            <p:cNvSpPr/>
            <p:nvPr/>
          </p:nvSpPr>
          <p:spPr>
            <a:xfrm rot="10800000">
              <a:off x="9322915" y="5692249"/>
              <a:ext cx="161137" cy="191946"/>
            </a:xfrm>
            <a:prstGeom prst="rect">
              <a:avLst/>
            </a:prstGeom>
            <a:solidFill>
              <a:srgbClr val="C00000">
                <a:alpha val="18000"/>
              </a:srgbClr>
            </a:solidFill>
            <a:ln w="19050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72186B7-29EC-354A-97EF-503F036D818C}"/>
                </a:ext>
              </a:extLst>
            </p:cNvPr>
            <p:cNvSpPr/>
            <p:nvPr/>
          </p:nvSpPr>
          <p:spPr>
            <a:xfrm>
              <a:off x="9311826" y="3206218"/>
              <a:ext cx="183312" cy="19194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1D48D78-AEED-5C40-B0F2-F03B1BE2AA09}"/>
                </a:ext>
              </a:extLst>
            </p:cNvPr>
            <p:cNvSpPr/>
            <p:nvPr/>
          </p:nvSpPr>
          <p:spPr>
            <a:xfrm>
              <a:off x="9322914" y="4313130"/>
              <a:ext cx="161137" cy="191946"/>
            </a:xfrm>
            <a:prstGeom prst="rect">
              <a:avLst/>
            </a:prstGeom>
            <a:noFill/>
            <a:ln w="38100">
              <a:solidFill>
                <a:srgbClr val="0072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B0D6BB3-D75A-F140-ADCE-B120463C6F6F}"/>
                </a:ext>
              </a:extLst>
            </p:cNvPr>
            <p:cNvSpPr/>
            <p:nvPr/>
          </p:nvSpPr>
          <p:spPr>
            <a:xfrm rot="10800000">
              <a:off x="9322914" y="3748742"/>
              <a:ext cx="161136" cy="19194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</p:spTree>
    <p:extLst>
      <p:ext uri="{BB962C8B-B14F-4D97-AF65-F5344CB8AC3E}">
        <p14:creationId xmlns:p14="http://schemas.microsoft.com/office/powerpoint/2010/main" val="1771960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an 16">
            <a:extLst>
              <a:ext uri="{FF2B5EF4-FFF2-40B4-BE49-F238E27FC236}">
                <a16:creationId xmlns:a16="http://schemas.microsoft.com/office/drawing/2014/main" id="{DCFA1850-76BA-7F4C-BAC7-C5DCBCFAFA6D}"/>
              </a:ext>
            </a:extLst>
          </p:cNvPr>
          <p:cNvSpPr/>
          <p:nvPr/>
        </p:nvSpPr>
        <p:spPr>
          <a:xfrm rot="13512385">
            <a:off x="2837011" y="3132700"/>
            <a:ext cx="239031" cy="1952518"/>
          </a:xfrm>
          <a:prstGeom prst="can">
            <a:avLst>
              <a:gd name="adj" fmla="val 103334"/>
            </a:avLst>
          </a:prstGeom>
          <a:noFill/>
          <a:ln w="19050">
            <a:solidFill>
              <a:schemeClr val="accent6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429030A-B4F0-CD48-B67B-0A72DBB73569}"/>
              </a:ext>
            </a:extLst>
          </p:cNvPr>
          <p:cNvGrpSpPr/>
          <p:nvPr/>
        </p:nvGrpSpPr>
        <p:grpSpPr>
          <a:xfrm>
            <a:off x="556079" y="374196"/>
            <a:ext cx="6109608" cy="6109607"/>
            <a:chOff x="2892879" y="225879"/>
            <a:chExt cx="6411682" cy="641168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9FC8360-5AC0-554D-B1B5-2FC66F38FFBF}"/>
                </a:ext>
              </a:extLst>
            </p:cNvPr>
            <p:cNvGrpSpPr/>
            <p:nvPr/>
          </p:nvGrpSpPr>
          <p:grpSpPr>
            <a:xfrm>
              <a:off x="5111086" y="2392137"/>
              <a:ext cx="1969828" cy="2073727"/>
              <a:chOff x="2456794" y="473530"/>
              <a:chExt cx="5470633" cy="5759184"/>
            </a:xfrm>
          </p:grpSpPr>
          <p:sp>
            <p:nvSpPr>
              <p:cNvPr id="12" name="Cube 11">
                <a:extLst>
                  <a:ext uri="{FF2B5EF4-FFF2-40B4-BE49-F238E27FC236}">
                    <a16:creationId xmlns:a16="http://schemas.microsoft.com/office/drawing/2014/main" id="{2F74F58A-47BD-474D-8FBF-B6BE5EC0238D}"/>
                  </a:ext>
                </a:extLst>
              </p:cNvPr>
              <p:cNvSpPr/>
              <p:nvPr/>
            </p:nvSpPr>
            <p:spPr>
              <a:xfrm>
                <a:off x="4264572" y="473530"/>
                <a:ext cx="3662855" cy="3839456"/>
              </a:xfrm>
              <a:prstGeom prst="cube">
                <a:avLst>
                  <a:gd name="adj" fmla="val 14088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5" name="Cube 4">
                <a:extLst>
                  <a:ext uri="{FF2B5EF4-FFF2-40B4-BE49-F238E27FC236}">
                    <a16:creationId xmlns:a16="http://schemas.microsoft.com/office/drawing/2014/main" id="{64BCD90B-B1D5-7D4D-85AC-FB16B751309D}"/>
                  </a:ext>
                </a:extLst>
              </p:cNvPr>
              <p:cNvSpPr/>
              <p:nvPr/>
            </p:nvSpPr>
            <p:spPr>
              <a:xfrm>
                <a:off x="3531476" y="1502980"/>
                <a:ext cx="3321269" cy="3479477"/>
              </a:xfrm>
              <a:prstGeom prst="cube">
                <a:avLst>
                  <a:gd name="adj" fmla="val 3764"/>
                </a:avLst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  <p:sp>
            <p:nvSpPr>
              <p:cNvPr id="14" name="Cube 13">
                <a:extLst>
                  <a:ext uri="{FF2B5EF4-FFF2-40B4-BE49-F238E27FC236}">
                    <a16:creationId xmlns:a16="http://schemas.microsoft.com/office/drawing/2014/main" id="{45514C84-01E2-9A41-8E6D-2E8F12902A24}"/>
                  </a:ext>
                </a:extLst>
              </p:cNvPr>
              <p:cNvSpPr/>
              <p:nvPr/>
            </p:nvSpPr>
            <p:spPr>
              <a:xfrm>
                <a:off x="2456794" y="2393258"/>
                <a:ext cx="3662855" cy="3839456"/>
              </a:xfrm>
              <a:prstGeom prst="cube">
                <a:avLst>
                  <a:gd name="adj" fmla="val 14088"/>
                </a:avLst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O"/>
              </a:p>
            </p:txBody>
          </p:sp>
        </p:grpSp>
        <p:sp>
          <p:nvSpPr>
            <p:cNvPr id="3" name="Cube 2">
              <a:extLst>
                <a:ext uri="{FF2B5EF4-FFF2-40B4-BE49-F238E27FC236}">
                  <a16:creationId xmlns:a16="http://schemas.microsoft.com/office/drawing/2014/main" id="{B041476B-51C4-8B47-BA3D-84E664B68726}"/>
                </a:ext>
              </a:extLst>
            </p:cNvPr>
            <p:cNvSpPr/>
            <p:nvPr/>
          </p:nvSpPr>
          <p:spPr>
            <a:xfrm>
              <a:off x="2892879" y="225879"/>
              <a:ext cx="6406242" cy="6406242"/>
            </a:xfrm>
            <a:prstGeom prst="cube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B2AC9B5E-50D4-F140-A1CA-A0B7FAF2B774}"/>
                </a:ext>
              </a:extLst>
            </p:cNvPr>
            <p:cNvSpPr/>
            <p:nvPr/>
          </p:nvSpPr>
          <p:spPr>
            <a:xfrm rot="10800000">
              <a:off x="2898319" y="231318"/>
              <a:ext cx="6406242" cy="6406242"/>
            </a:xfrm>
            <a:prstGeom prst="cube">
              <a:avLst/>
            </a:prstGeom>
            <a:noFill/>
            <a:ln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5372024-1006-1D45-84AB-396CD7743BE5}"/>
              </a:ext>
            </a:extLst>
          </p:cNvPr>
          <p:cNvGrpSpPr/>
          <p:nvPr/>
        </p:nvGrpSpPr>
        <p:grpSpPr>
          <a:xfrm>
            <a:off x="242175" y="4270709"/>
            <a:ext cx="2445407" cy="2578688"/>
            <a:chOff x="2578975" y="4122392"/>
            <a:chExt cx="2445407" cy="2578688"/>
          </a:xfrm>
        </p:grpSpPr>
        <p:sp>
          <p:nvSpPr>
            <p:cNvPr id="6" name="Left-up Arrow 5">
              <a:extLst>
                <a:ext uri="{FF2B5EF4-FFF2-40B4-BE49-F238E27FC236}">
                  <a16:creationId xmlns:a16="http://schemas.microsoft.com/office/drawing/2014/main" id="{67C4F586-7019-374F-97AB-2379A5AC6CE6}"/>
                </a:ext>
              </a:extLst>
            </p:cNvPr>
            <p:cNvSpPr/>
            <p:nvPr/>
          </p:nvSpPr>
          <p:spPr>
            <a:xfrm rot="5400000">
              <a:off x="2808502" y="4159855"/>
              <a:ext cx="2253343" cy="2178417"/>
            </a:xfrm>
            <a:prstGeom prst="leftUpArrow">
              <a:avLst>
                <a:gd name="adj1" fmla="val 1244"/>
                <a:gd name="adj2" fmla="val 2513"/>
                <a:gd name="adj3" fmla="val 31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E83F5AD-B425-D746-98CB-7E3F4482A4A0}"/>
                </a:ext>
              </a:extLst>
            </p:cNvPr>
            <p:cNvCxnSpPr/>
            <p:nvPr/>
          </p:nvCxnSpPr>
          <p:spPr>
            <a:xfrm flipV="1">
              <a:off x="2934107" y="5415908"/>
              <a:ext cx="904352" cy="8893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E8269F-7849-974A-B4E2-1DEAAE338A5B}"/>
                </a:ext>
              </a:extLst>
            </p:cNvPr>
            <p:cNvSpPr txBox="1"/>
            <p:nvPr/>
          </p:nvSpPr>
          <p:spPr>
            <a:xfrm>
              <a:off x="2578975" y="4154864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>
                  <a:solidFill>
                    <a:schemeClr val="accent1">
                      <a:lumMod val="50000"/>
                    </a:schemeClr>
                  </a:solidFill>
                  <a:latin typeface="Times" pitchFamily="2" charset="0"/>
                </a:rPr>
                <a:t>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13D2958-8236-6844-B5A8-AB0DF30347ED}"/>
                </a:ext>
              </a:extLst>
            </p:cNvPr>
            <p:cNvSpPr txBox="1"/>
            <p:nvPr/>
          </p:nvSpPr>
          <p:spPr>
            <a:xfrm>
              <a:off x="4625057" y="6331748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>
                  <a:solidFill>
                    <a:schemeClr val="accent1">
                      <a:lumMod val="50000"/>
                    </a:schemeClr>
                  </a:solidFill>
                  <a:latin typeface="Times" pitchFamily="2" charset="0"/>
                </a:rPr>
                <a:t>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770865-D893-E94C-954D-7B33094BF36F}"/>
                </a:ext>
              </a:extLst>
            </p:cNvPr>
            <p:cNvSpPr txBox="1"/>
            <p:nvPr/>
          </p:nvSpPr>
          <p:spPr>
            <a:xfrm>
              <a:off x="3612344" y="5553885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O" dirty="0">
                  <a:solidFill>
                    <a:schemeClr val="accent1">
                      <a:lumMod val="50000"/>
                    </a:schemeClr>
                  </a:solidFill>
                  <a:latin typeface="Times" pitchFamily="2" charset="0"/>
                </a:rPr>
                <a:t>Z</a:t>
              </a:r>
            </a:p>
          </p:txBody>
        </p:sp>
      </p:grpSp>
      <p:sp>
        <p:nvSpPr>
          <p:cNvPr id="16" name="Can 15">
            <a:extLst>
              <a:ext uri="{FF2B5EF4-FFF2-40B4-BE49-F238E27FC236}">
                <a16:creationId xmlns:a16="http://schemas.microsoft.com/office/drawing/2014/main" id="{F81857F5-A119-1844-97CA-064A63B1ADF4}"/>
              </a:ext>
            </a:extLst>
          </p:cNvPr>
          <p:cNvSpPr/>
          <p:nvPr/>
        </p:nvSpPr>
        <p:spPr>
          <a:xfrm rot="13512385">
            <a:off x="2463526" y="3506737"/>
            <a:ext cx="239031" cy="1952518"/>
          </a:xfrm>
          <a:prstGeom prst="can">
            <a:avLst>
              <a:gd name="adj" fmla="val 103334"/>
            </a:avLst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708608A-CA2C-EF40-A55B-DD8322387679}"/>
              </a:ext>
            </a:extLst>
          </p:cNvPr>
          <p:cNvCxnSpPr>
            <a:cxnSpLocks/>
            <a:endCxn id="17" idx="3"/>
          </p:cNvCxnSpPr>
          <p:nvPr/>
        </p:nvCxnSpPr>
        <p:spPr>
          <a:xfrm flipV="1">
            <a:off x="1978389" y="3421131"/>
            <a:ext cx="1670939" cy="1648048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D7A821-A52F-2F4E-B5DD-0A4CADCEF663}"/>
              </a:ext>
            </a:extLst>
          </p:cNvPr>
          <p:cNvSpPr txBox="1"/>
          <p:nvPr/>
        </p:nvSpPr>
        <p:spPr>
          <a:xfrm>
            <a:off x="7698340" y="1023998"/>
            <a:ext cx="4251485" cy="504753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300000"/>
              </a:lnSpc>
            </a:pPr>
            <a:r>
              <a:rPr lang="en-NO" sz="2800" dirty="0">
                <a:latin typeface="Times" pitchFamily="2" charset="0"/>
              </a:rPr>
              <a:t>World Box (Air)</a:t>
            </a:r>
          </a:p>
          <a:p>
            <a:pPr>
              <a:lnSpc>
                <a:spcPct val="300000"/>
              </a:lnSpc>
            </a:pPr>
            <a:r>
              <a:rPr lang="en-NO" sz="2800" dirty="0">
                <a:latin typeface="Times" pitchFamily="2" charset="0"/>
              </a:rPr>
              <a:t>Sensor (Silicon)</a:t>
            </a:r>
          </a:p>
          <a:p>
            <a:pPr>
              <a:lnSpc>
                <a:spcPct val="300000"/>
              </a:lnSpc>
            </a:pPr>
            <a:r>
              <a:rPr lang="en-NO" sz="2800" dirty="0">
                <a:latin typeface="Times" pitchFamily="2" charset="0"/>
              </a:rPr>
              <a:t>Converter foil (Gadolinium)</a:t>
            </a:r>
          </a:p>
          <a:p>
            <a:pPr>
              <a:lnSpc>
                <a:spcPct val="300000"/>
              </a:lnSpc>
            </a:pPr>
            <a:r>
              <a:rPr lang="en-NO" sz="2800" dirty="0">
                <a:latin typeface="Times" pitchFamily="2" charset="0"/>
              </a:rPr>
              <a:t>Neutorn beam (25 meV)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1324C85-5C54-E341-A3DB-CD1581D18A5D}"/>
              </a:ext>
            </a:extLst>
          </p:cNvPr>
          <p:cNvCxnSpPr>
            <a:cxnSpLocks/>
          </p:cNvCxnSpPr>
          <p:nvPr/>
        </p:nvCxnSpPr>
        <p:spPr>
          <a:xfrm flipH="1">
            <a:off x="6660504" y="1951463"/>
            <a:ext cx="10378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E5DD54-C44B-CE44-BE50-F0095D370DDD}"/>
              </a:ext>
            </a:extLst>
          </p:cNvPr>
          <p:cNvCxnSpPr>
            <a:cxnSpLocks/>
          </p:cNvCxnSpPr>
          <p:nvPr/>
        </p:nvCxnSpPr>
        <p:spPr>
          <a:xfrm flipH="1">
            <a:off x="4546802" y="3252439"/>
            <a:ext cx="315153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479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5092E4-3F92-6544-A20E-06F0541A2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481" y="227826"/>
            <a:ext cx="8775700" cy="595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F48C1D-DAC6-234C-B75E-98D76ABF5F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43" t="6482" r="3791" b="10069"/>
          <a:stretch/>
        </p:blipFill>
        <p:spPr>
          <a:xfrm>
            <a:off x="2497872" y="3417849"/>
            <a:ext cx="6556917" cy="222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3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5A064411-B6EB-B547-83B8-45CA5D848BB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52" y="163830"/>
            <a:ext cx="4572000" cy="162306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E9F44A-C48C-4048-8C39-464C7165E3AC}"/>
                  </a:ext>
                </a:extLst>
              </p:cNvPr>
              <p:cNvSpPr txBox="1"/>
              <p:nvPr/>
            </p:nvSpPr>
            <p:spPr>
              <a:xfrm>
                <a:off x="1722864" y="3097576"/>
                <a:ext cx="2687723" cy="453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NO" sz="24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sPre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sPre>
                        <m:sPrePr>
                          <m:ctrlPr>
                            <a:rPr lang="nb-NO" sz="2400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  <m:sup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nb-NO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b-N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Pre>
                                <m:sPrePr>
                                  <m:ctrlPr>
                                    <a:rPr lang="nb-NO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nb-NO" sz="2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  <m:sup>
                                  <m:r>
                                    <a:rPr lang="nb-NO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nb-NO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  <m:e>
                                  <m:r>
                                    <a:rPr lang="nb-NO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sPre>
                            </m:e>
                          </m:d>
                        </m:e>
                        <m:sup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NO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E9F44A-C48C-4048-8C39-464C7165E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864" y="3097576"/>
                <a:ext cx="2687723" cy="453394"/>
              </a:xfrm>
              <a:prstGeom prst="rect">
                <a:avLst/>
              </a:prstGeom>
              <a:blipFill>
                <a:blip r:embed="rId3"/>
                <a:stretch>
                  <a:fillRect l="-472" b="-2777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3AAC511-0B36-6B46-8AE4-0CD1EF8D5885}"/>
              </a:ext>
            </a:extLst>
          </p:cNvPr>
          <p:cNvSpPr txBox="1"/>
          <p:nvPr/>
        </p:nvSpPr>
        <p:spPr>
          <a:xfrm>
            <a:off x="4980951" y="2585609"/>
            <a:ext cx="19736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" pitchFamily="2" charset="0"/>
                <a:cs typeface="Times New Roman" panose="02020603050405020304" pitchFamily="18" charset="0"/>
              </a:rPr>
              <a:t>N</a:t>
            </a:r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eutron scattering</a:t>
            </a:r>
          </a:p>
          <a:p>
            <a:endParaRPr lang="en-NO" dirty="0">
              <a:latin typeface="Times" pitchFamily="2" charset="0"/>
              <a:cs typeface="Times New Roman" panose="02020603050405020304" pitchFamily="18" charset="0"/>
            </a:endParaRPr>
          </a:p>
          <a:p>
            <a:endParaRPr lang="en-NO" dirty="0">
              <a:latin typeface="Times" pitchFamily="2" charset="0"/>
              <a:cs typeface="Times New Roman" panose="02020603050405020304" pitchFamily="18" charset="0"/>
            </a:endParaRPr>
          </a:p>
          <a:p>
            <a:endParaRPr lang="en-NO" dirty="0">
              <a:latin typeface="Times" pitchFamily="2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" pitchFamily="2" charset="0"/>
                <a:cs typeface="Times New Roman" panose="02020603050405020304" pitchFamily="18" charset="0"/>
              </a:rPr>
              <a:t>N</a:t>
            </a:r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eutron absorption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06D4E3-0A31-4240-8CCB-89339A6B6A5E}"/>
              </a:ext>
            </a:extLst>
          </p:cNvPr>
          <p:cNvSpPr/>
          <p:nvPr/>
        </p:nvSpPr>
        <p:spPr>
          <a:xfrm>
            <a:off x="7242850" y="2223785"/>
            <a:ext cx="6096000" cy="28276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Times" pitchFamily="2" charset="0"/>
                <a:cs typeface="Times New Roman" panose="02020603050405020304" pitchFamily="18" charset="0"/>
              </a:rPr>
              <a:t>E</a:t>
            </a:r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lastic scattering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Times" pitchFamily="2" charset="0"/>
                <a:cs typeface="Times New Roman" panose="02020603050405020304" pitchFamily="18" charset="0"/>
              </a:rPr>
              <a:t>I</a:t>
            </a:r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nelastic scattering</a:t>
            </a:r>
          </a:p>
          <a:p>
            <a:endParaRPr lang="en-NO" dirty="0">
              <a:latin typeface="Times" pitchFamily="2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Times" pitchFamily="2" charset="0"/>
                <a:cs typeface="Times New Roman" panose="02020603050405020304" pitchFamily="18" charset="0"/>
              </a:rPr>
              <a:t>R</a:t>
            </a:r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adiative capture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Times" pitchFamily="2" charset="0"/>
                <a:cs typeface="Times New Roman" panose="02020603050405020304" pitchFamily="18" charset="0"/>
              </a:rPr>
              <a:t>F</a:t>
            </a:r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ission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Times" pitchFamily="2" charset="0"/>
                <a:cs typeface="Times New Roman" panose="02020603050405020304" pitchFamily="18" charset="0"/>
              </a:rPr>
              <a:t>C</a:t>
            </a:r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harged particle emission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Times" pitchFamily="2" charset="0"/>
                <a:cs typeface="Times New Roman" panose="02020603050405020304" pitchFamily="18" charset="0"/>
              </a:rPr>
              <a:t>N</a:t>
            </a:r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eutron emission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6C3A07-6833-8542-A4F7-2850A7CD51F3}"/>
              </a:ext>
            </a:extLst>
          </p:cNvPr>
          <p:cNvCxnSpPr>
            <a:cxnSpLocks/>
          </p:cNvCxnSpPr>
          <p:nvPr/>
        </p:nvCxnSpPr>
        <p:spPr>
          <a:xfrm flipV="1">
            <a:off x="4410379" y="2935482"/>
            <a:ext cx="468278" cy="2900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F3F515CB-A9A2-3D49-921D-D53A78A25EC3}"/>
              </a:ext>
            </a:extLst>
          </p:cNvPr>
          <p:cNvSpPr/>
          <p:nvPr/>
        </p:nvSpPr>
        <p:spPr>
          <a:xfrm>
            <a:off x="6969437" y="2481146"/>
            <a:ext cx="243676" cy="479502"/>
          </a:xfrm>
          <a:prstGeom prst="leftBrace">
            <a:avLst>
              <a:gd name="adj1" fmla="val 8333"/>
              <a:gd name="adj2" fmla="val 52326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8B543740-7477-D44C-A9BC-6DE17E15B9A0}"/>
              </a:ext>
            </a:extLst>
          </p:cNvPr>
          <p:cNvSpPr/>
          <p:nvPr/>
        </p:nvSpPr>
        <p:spPr>
          <a:xfrm>
            <a:off x="6969437" y="3568556"/>
            <a:ext cx="243676" cy="1282224"/>
          </a:xfrm>
          <a:prstGeom prst="leftBrace">
            <a:avLst>
              <a:gd name="adj1" fmla="val 8333"/>
              <a:gd name="adj2" fmla="val 2407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6D78AA-0AD0-F34B-B87D-27BE6CBF534A}"/>
              </a:ext>
            </a:extLst>
          </p:cNvPr>
          <p:cNvCxnSpPr>
            <a:cxnSpLocks/>
          </p:cNvCxnSpPr>
          <p:nvPr/>
        </p:nvCxnSpPr>
        <p:spPr>
          <a:xfrm>
            <a:off x="7086600" y="3997649"/>
            <a:ext cx="12651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0FEEB1E-5CB8-E64C-8C69-3B5041AD3138}"/>
              </a:ext>
            </a:extLst>
          </p:cNvPr>
          <p:cNvCxnSpPr>
            <a:cxnSpLocks/>
          </p:cNvCxnSpPr>
          <p:nvPr/>
        </p:nvCxnSpPr>
        <p:spPr>
          <a:xfrm>
            <a:off x="7086600" y="4421511"/>
            <a:ext cx="12651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1983F1-C6DE-BC44-9044-01882657D775}"/>
              </a:ext>
            </a:extLst>
          </p:cNvPr>
          <p:cNvCxnSpPr>
            <a:cxnSpLocks/>
          </p:cNvCxnSpPr>
          <p:nvPr/>
        </p:nvCxnSpPr>
        <p:spPr>
          <a:xfrm>
            <a:off x="4407008" y="3487496"/>
            <a:ext cx="468278" cy="2900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78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9BB5-E44A-A443-87DA-738E8457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NO" dirty="0"/>
              <a:t>lastic scattering (n,n’)</a:t>
            </a:r>
          </a:p>
        </p:txBody>
      </p:sp>
      <p:pic>
        <p:nvPicPr>
          <p:cNvPr id="4" name="Content Placeholder 3" descr="A close up of a logo&#10;&#10;Description automatically generated">
            <a:extLst>
              <a:ext uri="{FF2B5EF4-FFF2-40B4-BE49-F238E27FC236}">
                <a16:creationId xmlns:a16="http://schemas.microsoft.com/office/drawing/2014/main" id="{74613DF7-2E2D-7A46-A43B-06ED230696F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0271" y="745769"/>
            <a:ext cx="2564876" cy="5642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B392F74-DB4F-3B4E-8FA5-02F6DE51B918}"/>
                  </a:ext>
                </a:extLst>
              </p:cNvPr>
              <p:cNvSpPr/>
              <p:nvPr/>
            </p:nvSpPr>
            <p:spPr>
              <a:xfrm>
                <a:off x="9471574" y="485027"/>
                <a:ext cx="405353" cy="40535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O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B392F74-DB4F-3B4E-8FA5-02F6DE51B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574" y="485027"/>
                <a:ext cx="405353" cy="4053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25B7BA4-81DB-C545-93D6-9F12679A8880}"/>
                  </a:ext>
                </a:extLst>
              </p:cNvPr>
              <p:cNvSpPr/>
              <p:nvPr/>
            </p:nvSpPr>
            <p:spPr>
              <a:xfrm>
                <a:off x="1366881" y="3296087"/>
                <a:ext cx="405353" cy="40535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O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25B7BA4-81DB-C545-93D6-9F12679A88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881" y="3296087"/>
                <a:ext cx="405353" cy="4053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FB8831-DC07-7D46-A0C2-AA3F2763ADA1}"/>
                  </a:ext>
                </a:extLst>
              </p:cNvPr>
              <p:cNvSpPr/>
              <p:nvPr/>
            </p:nvSpPr>
            <p:spPr>
              <a:xfrm>
                <a:off x="2908164" y="2783505"/>
                <a:ext cx="1430517" cy="14305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FB8831-DC07-7D46-A0C2-AA3F2763A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164" y="2783505"/>
                <a:ext cx="1430517" cy="143051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56165-10E8-7444-8A04-E517B2A78D46}"/>
              </a:ext>
            </a:extLst>
          </p:cNvPr>
          <p:cNvCxnSpPr>
            <a:cxnSpLocks/>
          </p:cNvCxnSpPr>
          <p:nvPr/>
        </p:nvCxnSpPr>
        <p:spPr>
          <a:xfrm>
            <a:off x="1784016" y="3498763"/>
            <a:ext cx="5412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44442ED-4FC2-EA41-9614-43CC3D858820}"/>
                  </a:ext>
                </a:extLst>
              </p:cNvPr>
              <p:cNvSpPr/>
              <p:nvPr/>
            </p:nvSpPr>
            <p:spPr>
              <a:xfrm>
                <a:off x="10101759" y="91320"/>
                <a:ext cx="1430517" cy="14305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44442ED-4FC2-EA41-9614-43CC3D858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1759" y="91320"/>
                <a:ext cx="1430517" cy="143051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37123C4-7BD4-134A-AABB-E29D5D3FEFF3}"/>
                  </a:ext>
                </a:extLst>
              </p:cNvPr>
              <p:cNvSpPr/>
              <p:nvPr/>
            </p:nvSpPr>
            <p:spPr>
              <a:xfrm>
                <a:off x="5677287" y="2783505"/>
                <a:ext cx="1430517" cy="14305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p>
                            <m:sSup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sPre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37123C4-7BD4-134A-AABB-E29D5D3FE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287" y="2783505"/>
                <a:ext cx="1430517" cy="143051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FA23E08-5B3E-2E41-9327-CFE2A5B5F49C}"/>
                  </a:ext>
                </a:extLst>
              </p:cNvPr>
              <p:cNvSpPr/>
              <p:nvPr/>
            </p:nvSpPr>
            <p:spPr>
              <a:xfrm>
                <a:off x="8446410" y="2783503"/>
                <a:ext cx="1430517" cy="14305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FA23E08-5B3E-2E41-9327-CFE2A5B5F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410" y="2783503"/>
                <a:ext cx="1430517" cy="143051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623090A-5F82-2649-9667-4D807218FC28}"/>
                  </a:ext>
                </a:extLst>
              </p:cNvPr>
              <p:cNvSpPr/>
              <p:nvPr/>
            </p:nvSpPr>
            <p:spPr>
              <a:xfrm rot="21317972">
                <a:off x="9899083" y="2551460"/>
                <a:ext cx="405353" cy="40535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O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623090A-5F82-2649-9667-4D807218F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17972">
                <a:off x="9899083" y="2551460"/>
                <a:ext cx="405353" cy="40535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6B36E1-B1E0-C74B-86B0-5323EDD5E8A5}"/>
              </a:ext>
            </a:extLst>
          </p:cNvPr>
          <p:cNvCxnSpPr>
            <a:cxnSpLocks/>
          </p:cNvCxnSpPr>
          <p:nvPr/>
        </p:nvCxnSpPr>
        <p:spPr>
          <a:xfrm rot="18873440">
            <a:off x="10171479" y="2408488"/>
            <a:ext cx="5412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DBD5811-4D16-4B42-97C7-1431EB6969FF}"/>
              </a:ext>
            </a:extLst>
          </p:cNvPr>
          <p:cNvGrpSpPr/>
          <p:nvPr/>
        </p:nvGrpSpPr>
        <p:grpSpPr>
          <a:xfrm>
            <a:off x="1366881" y="4781837"/>
            <a:ext cx="9075227" cy="2076163"/>
            <a:chOff x="2088694" y="4211471"/>
            <a:chExt cx="9075227" cy="20761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92A9C626-C069-5A45-A52A-669536647310}"/>
                    </a:ext>
                  </a:extLst>
                </p:cNvPr>
                <p:cNvSpPr/>
                <p:nvPr/>
              </p:nvSpPr>
              <p:spPr>
                <a:xfrm>
                  <a:off x="2088694" y="5369699"/>
                  <a:ext cx="405353" cy="405353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NO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NO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92A9C626-C069-5A45-A52A-6695366473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694" y="5369699"/>
                  <a:ext cx="405353" cy="40535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N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16FFB8F-55B2-8245-B736-E1DBC4D9AF1F}"/>
                    </a:ext>
                  </a:extLst>
                </p:cNvPr>
                <p:cNvSpPr/>
                <p:nvPr/>
              </p:nvSpPr>
              <p:spPr>
                <a:xfrm>
                  <a:off x="3629977" y="4857117"/>
                  <a:ext cx="1430517" cy="143051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NO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sPre>
                      </m:oMath>
                    </m:oMathPara>
                  </a14:m>
                  <a:endParaRPr lang="en-NO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16FFB8F-55B2-8245-B736-E1DBC4D9AF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9977" y="4857117"/>
                  <a:ext cx="1430517" cy="1430517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NO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391CAB5-3F86-F64C-B6D9-9F709E4DF43E}"/>
                </a:ext>
              </a:extLst>
            </p:cNvPr>
            <p:cNvCxnSpPr>
              <a:cxnSpLocks/>
            </p:cNvCxnSpPr>
            <p:nvPr/>
          </p:nvCxnSpPr>
          <p:spPr>
            <a:xfrm>
              <a:off x="2505829" y="5572375"/>
              <a:ext cx="54125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78D4FF7-5448-804A-8E4F-81E0968A79B4}"/>
                    </a:ext>
                  </a:extLst>
                </p:cNvPr>
                <p:cNvSpPr txBox="1"/>
                <p:nvPr/>
              </p:nvSpPr>
              <p:spPr>
                <a:xfrm>
                  <a:off x="5420168" y="5156877"/>
                  <a:ext cx="756617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NO" sz="5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NO" sz="5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78D4FF7-5448-804A-8E4F-81E0968A79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0168" y="5156877"/>
                  <a:ext cx="756617" cy="830997"/>
                </a:xfrm>
                <a:prstGeom prst="rect">
                  <a:avLst/>
                </a:prstGeom>
                <a:blipFill>
                  <a:blip r:embed="rId12"/>
                  <a:stretch>
                    <a:fillRect l="-15254" r="-13559"/>
                  </a:stretch>
                </a:blipFill>
              </p:spPr>
              <p:txBody>
                <a:bodyPr/>
                <a:lstStyle/>
                <a:p>
                  <a:r>
                    <a:rPr lang="en-N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7641D7C3-6E64-464E-A743-34A6AC763286}"/>
                    </a:ext>
                  </a:extLst>
                </p:cNvPr>
                <p:cNvSpPr/>
                <p:nvPr/>
              </p:nvSpPr>
              <p:spPr>
                <a:xfrm>
                  <a:off x="6399100" y="4857117"/>
                  <a:ext cx="1430517" cy="143051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NO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  <m:e>
                            <m:sSup>
                              <m:sSup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sPre>
                      </m:oMath>
                    </m:oMathPara>
                  </a14:m>
                  <a:endParaRPr lang="en-NO" dirty="0"/>
                </a:p>
              </p:txBody>
            </p:sp>
          </mc:Choice>
          <mc:Fallback xmlns="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7641D7C3-6E64-464E-A743-34A6AC7632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9100" y="4857117"/>
                  <a:ext cx="1430517" cy="1430517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N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37EA482-5BF8-0746-B4AA-560887E84FA1}"/>
                    </a:ext>
                  </a:extLst>
                </p:cNvPr>
                <p:cNvSpPr txBox="1"/>
                <p:nvPr/>
              </p:nvSpPr>
              <p:spPr>
                <a:xfrm>
                  <a:off x="8051932" y="5156876"/>
                  <a:ext cx="756617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NO" sz="5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NO" sz="5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37EA482-5BF8-0746-B4AA-560887E84F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1932" y="5156876"/>
                  <a:ext cx="756617" cy="830997"/>
                </a:xfrm>
                <a:prstGeom prst="rect">
                  <a:avLst/>
                </a:prstGeom>
                <a:blipFill>
                  <a:blip r:embed="rId14"/>
                  <a:stretch>
                    <a:fillRect l="-13333" r="-15000"/>
                  </a:stretch>
                </a:blipFill>
              </p:spPr>
              <p:txBody>
                <a:bodyPr/>
                <a:lstStyle/>
                <a:p>
                  <a:r>
                    <a:rPr lang="en-N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43C9DA6F-A76D-FD42-BD0E-DC8AE3AA737E}"/>
                    </a:ext>
                  </a:extLst>
                </p:cNvPr>
                <p:cNvSpPr/>
                <p:nvPr/>
              </p:nvSpPr>
              <p:spPr>
                <a:xfrm>
                  <a:off x="9168223" y="4857115"/>
                  <a:ext cx="1430517" cy="143051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NO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sPre>
                      </m:oMath>
                    </m:oMathPara>
                  </a14:m>
                  <a:endParaRPr lang="en-NO" dirty="0"/>
                </a:p>
              </p:txBody>
            </p:sp>
          </mc:Choice>
          <mc:Fallback xmlns="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43C9DA6F-A76D-FD42-BD0E-DC8AE3AA73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8223" y="4857115"/>
                  <a:ext cx="1430517" cy="1430517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N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B5AC1DE3-F714-CA41-BDF8-65A2EC81574C}"/>
                    </a:ext>
                  </a:extLst>
                </p:cNvPr>
                <p:cNvSpPr/>
                <p:nvPr/>
              </p:nvSpPr>
              <p:spPr>
                <a:xfrm rot="21317972">
                  <a:off x="10620896" y="4625072"/>
                  <a:ext cx="405353" cy="405353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NO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NO" dirty="0"/>
                </a:p>
              </p:txBody>
            </p:sp>
          </mc:Choice>
          <mc:Fallback xmlns="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B5AC1DE3-F714-CA41-BDF8-65A2EC8157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317972">
                  <a:off x="10620896" y="4625072"/>
                  <a:ext cx="405353" cy="405353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NO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AD5C9F0-5CE0-7143-8193-998B09F2166B}"/>
                </a:ext>
              </a:extLst>
            </p:cNvPr>
            <p:cNvCxnSpPr>
              <a:cxnSpLocks/>
            </p:cNvCxnSpPr>
            <p:nvPr/>
          </p:nvCxnSpPr>
          <p:spPr>
            <a:xfrm rot="18873440">
              <a:off x="10893292" y="4482100"/>
              <a:ext cx="54125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A7041F2-3396-BD4D-BA0C-C92ED296233D}"/>
              </a:ext>
            </a:extLst>
          </p:cNvPr>
          <p:cNvSpPr/>
          <p:nvPr/>
        </p:nvSpPr>
        <p:spPr>
          <a:xfrm>
            <a:off x="3216900" y="2073873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Before</a:t>
            </a:r>
            <a:endParaRPr lang="en-NO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12EB7DB-F5C6-994E-A58E-0B9DF6304A97}"/>
              </a:ext>
            </a:extLst>
          </p:cNvPr>
          <p:cNvSpPr/>
          <p:nvPr/>
        </p:nvSpPr>
        <p:spPr>
          <a:xfrm>
            <a:off x="5716719" y="2073873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Intermediate</a:t>
            </a:r>
            <a:endParaRPr lang="en-NO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45F699-D0B1-0C41-BAED-4F44A72E2D2A}"/>
              </a:ext>
            </a:extLst>
          </p:cNvPr>
          <p:cNvSpPr/>
          <p:nvPr/>
        </p:nvSpPr>
        <p:spPr>
          <a:xfrm>
            <a:off x="8755147" y="2073849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imes" pitchFamily="2" charset="0"/>
                <a:cs typeface="Times New Roman" panose="02020603050405020304" pitchFamily="18" charset="0"/>
              </a:rPr>
              <a:t>A</a:t>
            </a:r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fter 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812894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9BB5-E44A-A443-87DA-738E8457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ine</a:t>
            </a:r>
            <a:r>
              <a:rPr lang="en-NO" dirty="0"/>
              <a:t>lastic scattering (n,n)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B392F74-DB4F-3B4E-8FA5-02F6DE51B918}"/>
                  </a:ext>
                </a:extLst>
              </p:cNvPr>
              <p:cNvSpPr/>
              <p:nvPr/>
            </p:nvSpPr>
            <p:spPr>
              <a:xfrm>
                <a:off x="9471574" y="485027"/>
                <a:ext cx="405353" cy="40535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O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B392F74-DB4F-3B4E-8FA5-02F6DE51B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574" y="485027"/>
                <a:ext cx="405353" cy="40535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25B7BA4-81DB-C545-93D6-9F12679A8880}"/>
                  </a:ext>
                </a:extLst>
              </p:cNvPr>
              <p:cNvSpPr/>
              <p:nvPr/>
            </p:nvSpPr>
            <p:spPr>
              <a:xfrm>
                <a:off x="1366881" y="3296087"/>
                <a:ext cx="405353" cy="40535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O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25B7BA4-81DB-C545-93D6-9F12679A88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881" y="3296087"/>
                <a:ext cx="405353" cy="4053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FB8831-DC07-7D46-A0C2-AA3F2763ADA1}"/>
                  </a:ext>
                </a:extLst>
              </p:cNvPr>
              <p:cNvSpPr/>
              <p:nvPr/>
            </p:nvSpPr>
            <p:spPr>
              <a:xfrm>
                <a:off x="2908164" y="2783505"/>
                <a:ext cx="1430517" cy="14305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FB8831-DC07-7D46-A0C2-AA3F2763A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164" y="2783505"/>
                <a:ext cx="1430517" cy="143051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56165-10E8-7444-8A04-E517B2A78D46}"/>
              </a:ext>
            </a:extLst>
          </p:cNvPr>
          <p:cNvCxnSpPr>
            <a:cxnSpLocks/>
          </p:cNvCxnSpPr>
          <p:nvPr/>
        </p:nvCxnSpPr>
        <p:spPr>
          <a:xfrm>
            <a:off x="1784016" y="3498763"/>
            <a:ext cx="5412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44442ED-4FC2-EA41-9614-43CC3D858820}"/>
                  </a:ext>
                </a:extLst>
              </p:cNvPr>
              <p:cNvSpPr/>
              <p:nvPr/>
            </p:nvSpPr>
            <p:spPr>
              <a:xfrm>
                <a:off x="10101759" y="91320"/>
                <a:ext cx="1430517" cy="14305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44442ED-4FC2-EA41-9614-43CC3D858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1759" y="91320"/>
                <a:ext cx="1430517" cy="143051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37123C4-7BD4-134A-AABB-E29D5D3FEFF3}"/>
                  </a:ext>
                </a:extLst>
              </p:cNvPr>
              <p:cNvSpPr/>
              <p:nvPr/>
            </p:nvSpPr>
            <p:spPr>
              <a:xfrm>
                <a:off x="5677287" y="2783505"/>
                <a:ext cx="1430517" cy="14305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37123C4-7BD4-134A-AABB-E29D5D3FE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287" y="2783505"/>
                <a:ext cx="1430517" cy="143051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FA23E08-5B3E-2E41-9327-CFE2A5B5F49C}"/>
                  </a:ext>
                </a:extLst>
              </p:cNvPr>
              <p:cNvSpPr/>
              <p:nvPr/>
            </p:nvSpPr>
            <p:spPr>
              <a:xfrm>
                <a:off x="8512200" y="2580828"/>
                <a:ext cx="1430517" cy="14305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FA23E08-5B3E-2E41-9327-CFE2A5B5F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200" y="2580828"/>
                <a:ext cx="1430517" cy="143051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623090A-5F82-2649-9667-4D807218FC28}"/>
                  </a:ext>
                </a:extLst>
              </p:cNvPr>
              <p:cNvSpPr/>
              <p:nvPr/>
            </p:nvSpPr>
            <p:spPr>
              <a:xfrm rot="21317972">
                <a:off x="9278728" y="4216946"/>
                <a:ext cx="405353" cy="40535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O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623090A-5F82-2649-9667-4D807218F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17972">
                <a:off x="9278728" y="4216946"/>
                <a:ext cx="405353" cy="40535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6B36E1-B1E0-C74B-86B0-5323EDD5E8A5}"/>
              </a:ext>
            </a:extLst>
          </p:cNvPr>
          <p:cNvCxnSpPr>
            <a:cxnSpLocks/>
          </p:cNvCxnSpPr>
          <p:nvPr/>
        </p:nvCxnSpPr>
        <p:spPr>
          <a:xfrm>
            <a:off x="9662969" y="4531194"/>
            <a:ext cx="372538" cy="3048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A7041F2-3396-BD4D-BA0C-C92ED296233D}"/>
              </a:ext>
            </a:extLst>
          </p:cNvPr>
          <p:cNvSpPr/>
          <p:nvPr/>
        </p:nvSpPr>
        <p:spPr>
          <a:xfrm>
            <a:off x="3216900" y="2073873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Before</a:t>
            </a:r>
            <a:endParaRPr lang="en-NO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12EB7DB-F5C6-994E-A58E-0B9DF6304A97}"/>
              </a:ext>
            </a:extLst>
          </p:cNvPr>
          <p:cNvSpPr/>
          <p:nvPr/>
        </p:nvSpPr>
        <p:spPr>
          <a:xfrm>
            <a:off x="5716719" y="2073873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Intermediate</a:t>
            </a:r>
            <a:endParaRPr lang="en-NO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45F699-D0B1-0C41-BAED-4F44A72E2D2A}"/>
              </a:ext>
            </a:extLst>
          </p:cNvPr>
          <p:cNvSpPr/>
          <p:nvPr/>
        </p:nvSpPr>
        <p:spPr>
          <a:xfrm>
            <a:off x="8755147" y="2073849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imes" pitchFamily="2" charset="0"/>
                <a:cs typeface="Times New Roman" panose="02020603050405020304" pitchFamily="18" charset="0"/>
              </a:rPr>
              <a:t>A</a:t>
            </a:r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fter </a:t>
            </a:r>
            <a:endParaRPr lang="en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48AF9D1-3DE1-EF47-8CBE-DDC5D7454E32}"/>
                  </a:ext>
                </a:extLst>
              </p:cNvPr>
              <p:cNvSpPr/>
              <p:nvPr/>
            </p:nvSpPr>
            <p:spPr>
              <a:xfrm>
                <a:off x="5996619" y="4232874"/>
                <a:ext cx="405353" cy="40535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O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48AF9D1-3DE1-EF47-8CBE-DDC5D7454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619" y="4232874"/>
                <a:ext cx="405353" cy="40535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F3F6F6C0-A142-B94A-AE10-0637264D8F8D}"/>
              </a:ext>
            </a:extLst>
          </p:cNvPr>
          <p:cNvSpPr/>
          <p:nvPr/>
        </p:nvSpPr>
        <p:spPr>
          <a:xfrm>
            <a:off x="5550324" y="4435550"/>
            <a:ext cx="1703296" cy="801039"/>
          </a:xfrm>
          <a:prstGeom prst="arc">
            <a:avLst/>
          </a:prstGeom>
          <a:ln w="28575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7FC75EE-E9A9-364A-A39C-F38727A72C41}"/>
              </a:ext>
            </a:extLst>
          </p:cNvPr>
          <p:cNvCxnSpPr>
            <a:cxnSpLocks/>
          </p:cNvCxnSpPr>
          <p:nvPr/>
        </p:nvCxnSpPr>
        <p:spPr>
          <a:xfrm flipV="1">
            <a:off x="9763632" y="2326806"/>
            <a:ext cx="549292" cy="5049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387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9BB5-E44A-A443-87DA-738E8457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radiative</a:t>
            </a:r>
            <a:r>
              <a:rPr lang="en-NO" dirty="0"/>
              <a:t> capture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B392F74-DB4F-3B4E-8FA5-02F6DE51B918}"/>
                  </a:ext>
                </a:extLst>
              </p:cNvPr>
              <p:cNvSpPr/>
              <p:nvPr/>
            </p:nvSpPr>
            <p:spPr>
              <a:xfrm>
                <a:off x="8561109" y="891848"/>
                <a:ext cx="405353" cy="40535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O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B392F74-DB4F-3B4E-8FA5-02F6DE51B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109" y="891848"/>
                <a:ext cx="405353" cy="40535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25B7BA4-81DB-C545-93D6-9F12679A8880}"/>
                  </a:ext>
                </a:extLst>
              </p:cNvPr>
              <p:cNvSpPr/>
              <p:nvPr/>
            </p:nvSpPr>
            <p:spPr>
              <a:xfrm>
                <a:off x="1753385" y="4133073"/>
                <a:ext cx="405353" cy="40535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O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25B7BA4-81DB-C545-93D6-9F12679A88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385" y="4133073"/>
                <a:ext cx="405353" cy="4053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FB8831-DC07-7D46-A0C2-AA3F2763ADA1}"/>
                  </a:ext>
                </a:extLst>
              </p:cNvPr>
              <p:cNvSpPr/>
              <p:nvPr/>
            </p:nvSpPr>
            <p:spPr>
              <a:xfrm>
                <a:off x="3294668" y="3620491"/>
                <a:ext cx="1430517" cy="14305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FB8831-DC07-7D46-A0C2-AA3F2763A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668" y="3620491"/>
                <a:ext cx="1430517" cy="143051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56165-10E8-7444-8A04-E517B2A78D46}"/>
              </a:ext>
            </a:extLst>
          </p:cNvPr>
          <p:cNvCxnSpPr>
            <a:cxnSpLocks/>
          </p:cNvCxnSpPr>
          <p:nvPr/>
        </p:nvCxnSpPr>
        <p:spPr>
          <a:xfrm>
            <a:off x="2170520" y="4335749"/>
            <a:ext cx="5412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44442ED-4FC2-EA41-9614-43CC3D858820}"/>
                  </a:ext>
                </a:extLst>
              </p:cNvPr>
              <p:cNvSpPr/>
              <p:nvPr/>
            </p:nvSpPr>
            <p:spPr>
              <a:xfrm>
                <a:off x="9614163" y="376476"/>
                <a:ext cx="1430517" cy="14305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44442ED-4FC2-EA41-9614-43CC3D858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4163" y="376476"/>
                <a:ext cx="1430517" cy="143051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37123C4-7BD4-134A-AABB-E29D5D3FEFF3}"/>
                  </a:ext>
                </a:extLst>
              </p:cNvPr>
              <p:cNvSpPr/>
              <p:nvPr/>
            </p:nvSpPr>
            <p:spPr>
              <a:xfrm>
                <a:off x="6063791" y="3620491"/>
                <a:ext cx="1430517" cy="14305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p>
                            <m:sSup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sPre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37123C4-7BD4-134A-AABB-E29D5D3FE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791" y="3620491"/>
                <a:ext cx="1430517" cy="143051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FA23E08-5B3E-2E41-9327-CFE2A5B5F49C}"/>
                  </a:ext>
                </a:extLst>
              </p:cNvPr>
              <p:cNvSpPr/>
              <p:nvPr/>
            </p:nvSpPr>
            <p:spPr>
              <a:xfrm>
                <a:off x="8832914" y="3620489"/>
                <a:ext cx="1430517" cy="14305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FA23E08-5B3E-2E41-9327-CFE2A5B5F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914" y="3620489"/>
                <a:ext cx="1430517" cy="143051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 18">
            <a:extLst>
              <a:ext uri="{FF2B5EF4-FFF2-40B4-BE49-F238E27FC236}">
                <a16:creationId xmlns:a16="http://schemas.microsoft.com/office/drawing/2014/main" id="{63653AB5-7B5A-E745-9E07-A2EC16E2C856}"/>
              </a:ext>
            </a:extLst>
          </p:cNvPr>
          <p:cNvSpPr/>
          <p:nvPr/>
        </p:nvSpPr>
        <p:spPr>
          <a:xfrm rot="19294626">
            <a:off x="9831672" y="3332631"/>
            <a:ext cx="1032036" cy="122918"/>
          </a:xfrm>
          <a:custGeom>
            <a:avLst/>
            <a:gdLst>
              <a:gd name="connsiteX0" fmla="*/ 0 w 751368"/>
              <a:gd name="connsiteY0" fmla="*/ 198485 h 205578"/>
              <a:gd name="connsiteX1" fmla="*/ 99238 w 751368"/>
              <a:gd name="connsiteY1" fmla="*/ 10 h 205578"/>
              <a:gd name="connsiteX2" fmla="*/ 205563 w 751368"/>
              <a:gd name="connsiteY2" fmla="*/ 205573 h 205578"/>
              <a:gd name="connsiteX3" fmla="*/ 304800 w 751368"/>
              <a:gd name="connsiteY3" fmla="*/ 7099 h 205578"/>
              <a:gd name="connsiteX4" fmla="*/ 396949 w 751368"/>
              <a:gd name="connsiteY4" fmla="*/ 198485 h 205578"/>
              <a:gd name="connsiteX5" fmla="*/ 496187 w 751368"/>
              <a:gd name="connsiteY5" fmla="*/ 10 h 205578"/>
              <a:gd name="connsiteX6" fmla="*/ 602512 w 751368"/>
              <a:gd name="connsiteY6" fmla="*/ 198485 h 205578"/>
              <a:gd name="connsiteX7" fmla="*/ 751368 w 751368"/>
              <a:gd name="connsiteY7" fmla="*/ 77982 h 205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1368" h="205578">
                <a:moveTo>
                  <a:pt x="0" y="198485"/>
                </a:moveTo>
                <a:cubicBezTo>
                  <a:pt x="32489" y="98657"/>
                  <a:pt x="64978" y="-1171"/>
                  <a:pt x="99238" y="10"/>
                </a:cubicBezTo>
                <a:cubicBezTo>
                  <a:pt x="133498" y="1191"/>
                  <a:pt x="171303" y="204392"/>
                  <a:pt x="205563" y="205573"/>
                </a:cubicBezTo>
                <a:cubicBezTo>
                  <a:pt x="239823" y="206755"/>
                  <a:pt x="272902" y="8280"/>
                  <a:pt x="304800" y="7099"/>
                </a:cubicBezTo>
                <a:cubicBezTo>
                  <a:pt x="336698" y="5918"/>
                  <a:pt x="365051" y="199666"/>
                  <a:pt x="396949" y="198485"/>
                </a:cubicBezTo>
                <a:cubicBezTo>
                  <a:pt x="428847" y="197304"/>
                  <a:pt x="461927" y="10"/>
                  <a:pt x="496187" y="10"/>
                </a:cubicBezTo>
                <a:cubicBezTo>
                  <a:pt x="530447" y="10"/>
                  <a:pt x="559982" y="185490"/>
                  <a:pt x="602512" y="198485"/>
                </a:cubicBezTo>
                <a:cubicBezTo>
                  <a:pt x="645042" y="211480"/>
                  <a:pt x="698205" y="144731"/>
                  <a:pt x="751368" y="77982"/>
                </a:cubicBez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D2C074A-5B3B-544D-9CF5-0AFF25239369}"/>
                  </a:ext>
                </a:extLst>
              </p:cNvPr>
              <p:cNvSpPr/>
              <p:nvPr/>
            </p:nvSpPr>
            <p:spPr>
              <a:xfrm>
                <a:off x="10347690" y="3361999"/>
                <a:ext cx="3545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D2C074A-5B3B-544D-9CF5-0AFF25239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7690" y="3361999"/>
                <a:ext cx="354584" cy="369332"/>
              </a:xfrm>
              <a:prstGeom prst="rect">
                <a:avLst/>
              </a:prstGeom>
              <a:blipFill>
                <a:blip r:embed="rId8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F930D2C-9CB5-E747-9632-AC699E595299}"/>
              </a:ext>
            </a:extLst>
          </p:cNvPr>
          <p:cNvSpPr/>
          <p:nvPr/>
        </p:nvSpPr>
        <p:spPr>
          <a:xfrm>
            <a:off x="3637289" y="2862998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Before</a:t>
            </a:r>
            <a:endParaRPr lang="en-NO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379290-8804-B446-8A44-5E791027B570}"/>
              </a:ext>
            </a:extLst>
          </p:cNvPr>
          <p:cNvSpPr/>
          <p:nvPr/>
        </p:nvSpPr>
        <p:spPr>
          <a:xfrm>
            <a:off x="6137108" y="2862998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Intermediate</a:t>
            </a:r>
            <a:endParaRPr lang="en-NO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3DA54A-E61A-894E-A931-8FE8B3700C62}"/>
              </a:ext>
            </a:extLst>
          </p:cNvPr>
          <p:cNvSpPr/>
          <p:nvPr/>
        </p:nvSpPr>
        <p:spPr>
          <a:xfrm>
            <a:off x="9175536" y="2862974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imes" pitchFamily="2" charset="0"/>
                <a:cs typeface="Times New Roman" panose="02020603050405020304" pitchFamily="18" charset="0"/>
              </a:rPr>
              <a:t>A</a:t>
            </a:r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fter </a:t>
            </a:r>
            <a:endParaRPr lang="en-NO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5E5175-A061-054F-9EA0-557EFFB9849C}"/>
              </a:ext>
            </a:extLst>
          </p:cNvPr>
          <p:cNvSpPr/>
          <p:nvPr/>
        </p:nvSpPr>
        <p:spPr>
          <a:xfrm>
            <a:off x="6325238" y="3140173"/>
            <a:ext cx="907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NO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" pitchFamily="2" charset="0"/>
                <a:cs typeface="Times New Roman" panose="02020603050405020304" pitchFamily="18" charset="0"/>
              </a:rPr>
              <a:t>Compound </a:t>
            </a:r>
          </a:p>
          <a:p>
            <a:pPr algn="ctr"/>
            <a:r>
              <a:rPr lang="en-NO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" pitchFamily="2" charset="0"/>
                <a:cs typeface="Times New Roman" panose="02020603050405020304" pitchFamily="18" charset="0"/>
              </a:rPr>
              <a:t>nucleus</a:t>
            </a:r>
            <a:endParaRPr lang="en-NO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A27ECB-B2F6-7A49-A794-051326D4341E}"/>
              </a:ext>
            </a:extLst>
          </p:cNvPr>
          <p:cNvSpPr/>
          <p:nvPr/>
        </p:nvSpPr>
        <p:spPr>
          <a:xfrm>
            <a:off x="10210689" y="3694373"/>
            <a:ext cx="676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" pitchFamily="2" charset="0"/>
                <a:cs typeface="Times New Roman" panose="02020603050405020304" pitchFamily="18" charset="0"/>
              </a:rPr>
              <a:t>P</a:t>
            </a:r>
            <a:r>
              <a:rPr lang="en-NO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" pitchFamily="2" charset="0"/>
                <a:cs typeface="Times New Roman" panose="02020603050405020304" pitchFamily="18" charset="0"/>
              </a:rPr>
              <a:t>rompt </a:t>
            </a:r>
          </a:p>
          <a:p>
            <a:pPr algn="ctr"/>
            <a:r>
              <a:rPr lang="en-NO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" pitchFamily="2" charset="0"/>
                <a:cs typeface="Times New Roman" panose="02020603050405020304" pitchFamily="18" charset="0"/>
              </a:rPr>
              <a:t>gamma</a:t>
            </a:r>
          </a:p>
        </p:txBody>
      </p:sp>
      <p:pic>
        <p:nvPicPr>
          <p:cNvPr id="26" name="Picture 25" descr="A picture containing object&#10;&#10;Description automatically generated">
            <a:extLst>
              <a:ext uri="{FF2B5EF4-FFF2-40B4-BE49-F238E27FC236}">
                <a16:creationId xmlns:a16="http://schemas.microsoft.com/office/drawing/2014/main" id="{4DE09FF9-D8E6-534E-B0FC-70F7D28B9EE4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23" y="537704"/>
            <a:ext cx="2948940" cy="15411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7678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373754-7383-E14B-98EA-D404D1320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339" y="515298"/>
            <a:ext cx="9941834" cy="56686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9CB76C-E7D3-9942-89A5-6C6932150892}"/>
              </a:ext>
            </a:extLst>
          </p:cNvPr>
          <p:cNvCxnSpPr>
            <a:cxnSpLocks/>
          </p:cNvCxnSpPr>
          <p:nvPr/>
        </p:nvCxnSpPr>
        <p:spPr>
          <a:xfrm>
            <a:off x="5524106" y="1112363"/>
            <a:ext cx="0" cy="4458878"/>
          </a:xfrm>
          <a:prstGeom prst="line">
            <a:avLst/>
          </a:prstGeom>
          <a:ln w="38100" cap="flat" cmpd="sng" algn="ctr">
            <a:solidFill>
              <a:schemeClr val="bg2">
                <a:lumMod val="75000"/>
                <a:alpha val="49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B10D395-03A0-8C46-807D-5FD61E6398CE}"/>
              </a:ext>
            </a:extLst>
          </p:cNvPr>
          <p:cNvSpPr/>
          <p:nvPr/>
        </p:nvSpPr>
        <p:spPr>
          <a:xfrm>
            <a:off x="5016595" y="1424960"/>
            <a:ext cx="1015022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txBody>
          <a:bodyPr wrap="none">
            <a:spAutoFit/>
          </a:bodyPr>
          <a:lstStyle/>
          <a:p>
            <a:pPr algn="ctr"/>
            <a:r>
              <a:rPr lang="en-NO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cs typeface="Al Nile" pitchFamily="2" charset="-78"/>
              </a:rPr>
              <a:t>Cadmium </a:t>
            </a:r>
          </a:p>
          <a:p>
            <a:pPr algn="ctr"/>
            <a:r>
              <a:rPr lang="en-NO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cs typeface="Al Nile" pitchFamily="2" charset="-78"/>
              </a:rPr>
              <a:t>cutoff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AC30CD-8A70-7F47-90BC-CE1083F7B08E}"/>
                  </a:ext>
                </a:extLst>
              </p:cNvPr>
              <p:cNvSpPr/>
              <p:nvPr/>
            </p:nvSpPr>
            <p:spPr>
              <a:xfrm>
                <a:off x="3761123" y="1578848"/>
                <a:ext cx="677429" cy="738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317500"/>
              </a:effec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NO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Book" panose="02000503020000020003" pitchFamily="2" charset="0"/>
                    <a:cs typeface="Al Nile" pitchFamily="2" charset="-78"/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O" sz="1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nb-NO" sz="1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nb-NO" sz="1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nb-NO" sz="1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NO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ook" panose="02000503020000020003" pitchFamily="2" charset="0"/>
                  <a:cs typeface="Al Nile" pitchFamily="2" charset="-78"/>
                </a:endParaRPr>
              </a:p>
              <a:p>
                <a:pPr algn="ctr"/>
                <a:endParaRPr lang="en-NO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ook" panose="02000503020000020003" pitchFamily="2" charset="0"/>
                  <a:cs typeface="Al Nile" pitchFamily="2" charset="-78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AC30CD-8A70-7F47-90BC-CE1083F7B0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123" y="1578848"/>
                <a:ext cx="677429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softEdge rad="317500"/>
              </a:effectLst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9B45A64A-860F-934B-99CE-EB5CB4B13674}"/>
              </a:ext>
            </a:extLst>
          </p:cNvPr>
          <p:cNvSpPr/>
          <p:nvPr/>
        </p:nvSpPr>
        <p:spPr>
          <a:xfrm>
            <a:off x="7287382" y="2438916"/>
            <a:ext cx="1050289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txBody>
          <a:bodyPr wrap="none">
            <a:spAutoFit/>
          </a:bodyPr>
          <a:lstStyle/>
          <a:p>
            <a:pPr algn="ctr"/>
            <a:r>
              <a:rPr lang="en-NO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cs typeface="Al Nile" pitchFamily="2" charset="-78"/>
              </a:rPr>
              <a:t>Resonance</a:t>
            </a:r>
          </a:p>
          <a:p>
            <a:pPr algn="ctr"/>
            <a:endParaRPr lang="en-NO" sz="1400" b="1" dirty="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  <a:cs typeface="Al Nile" pitchFamily="2" charset="-7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0CFDAA-F8F3-C74A-8930-A195EB44776F}"/>
              </a:ext>
            </a:extLst>
          </p:cNvPr>
          <p:cNvSpPr/>
          <p:nvPr/>
        </p:nvSpPr>
        <p:spPr>
          <a:xfrm>
            <a:off x="8733617" y="5042512"/>
            <a:ext cx="2281033" cy="7386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txBody>
          <a:bodyPr wrap="square">
            <a:spAutoFit/>
          </a:bodyPr>
          <a:lstStyle/>
          <a:p>
            <a:pPr algn="ctr"/>
            <a:r>
              <a:rPr lang="en-NO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cs typeface="Al Nile" pitchFamily="2" charset="-78"/>
              </a:rPr>
              <a:t>High-energy </a:t>
            </a:r>
          </a:p>
          <a:p>
            <a:pPr algn="ctr"/>
            <a:r>
              <a:rPr lang="en-NO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cs typeface="Al Nile" pitchFamily="2" charset="-78"/>
              </a:rPr>
              <a:t>region </a:t>
            </a:r>
          </a:p>
          <a:p>
            <a:pPr algn="ctr"/>
            <a:r>
              <a:rPr lang="en-NO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cs typeface="Al Nile" pitchFamily="2" charset="-78"/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B261A3-618E-714A-ABE0-9D57778084D5}"/>
              </a:ext>
            </a:extLst>
          </p:cNvPr>
          <p:cNvSpPr/>
          <p:nvPr/>
        </p:nvSpPr>
        <p:spPr>
          <a:xfrm>
            <a:off x="5524098" y="5047043"/>
            <a:ext cx="32095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NO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cs typeface="Al Nile" pitchFamily="2" charset="-78"/>
              </a:rPr>
              <a:t>Intermediate-energy </a:t>
            </a:r>
          </a:p>
          <a:p>
            <a:pPr algn="ctr"/>
            <a:r>
              <a:rPr lang="en-NO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cs typeface="Al Nile" pitchFamily="2" charset="-78"/>
              </a:rPr>
              <a:t>region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242D34-1B66-8D41-92EB-BE4F91F75CAE}"/>
              </a:ext>
            </a:extLst>
          </p:cNvPr>
          <p:cNvSpPr/>
          <p:nvPr/>
        </p:nvSpPr>
        <p:spPr>
          <a:xfrm>
            <a:off x="2314576" y="5047043"/>
            <a:ext cx="32095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NO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Low-energy </a:t>
            </a:r>
          </a:p>
          <a:p>
            <a:pPr algn="ctr"/>
            <a:r>
              <a:rPr lang="en-NO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region </a:t>
            </a:r>
          </a:p>
        </p:txBody>
      </p:sp>
    </p:spTree>
    <p:extLst>
      <p:ext uri="{BB962C8B-B14F-4D97-AF65-F5344CB8AC3E}">
        <p14:creationId xmlns:p14="http://schemas.microsoft.com/office/powerpoint/2010/main" val="1674017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8B3B135E-9270-DB4C-8F3B-CA7DFE37D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40" y="1327638"/>
            <a:ext cx="6540500" cy="50546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BF8D51-9053-4848-8B92-8D122B6E9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641" y="4093265"/>
            <a:ext cx="3403600" cy="26162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144812A6-24ED-3248-80FB-95F886024163}"/>
              </a:ext>
            </a:extLst>
          </p:cNvPr>
          <p:cNvGrpSpPr/>
          <p:nvPr/>
        </p:nvGrpSpPr>
        <p:grpSpPr>
          <a:xfrm>
            <a:off x="1923049" y="1606526"/>
            <a:ext cx="1996764" cy="1668936"/>
            <a:chOff x="2236557" y="4566224"/>
            <a:chExt cx="1996764" cy="16689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CFF3D7-2C61-734E-A03D-E9948DEFC7D8}"/>
                </a:ext>
              </a:extLst>
            </p:cNvPr>
            <p:cNvSpPr/>
            <p:nvPr/>
          </p:nvSpPr>
          <p:spPr>
            <a:xfrm>
              <a:off x="2994460" y="4801845"/>
              <a:ext cx="338172" cy="120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E28693-6DB7-4245-BF12-ABB3BB1CFA5A}"/>
                </a:ext>
              </a:extLst>
            </p:cNvPr>
            <p:cNvSpPr/>
            <p:nvPr/>
          </p:nvSpPr>
          <p:spPr>
            <a:xfrm>
              <a:off x="3455345" y="4801845"/>
              <a:ext cx="192294" cy="1208381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231F24-C6D1-5745-8450-D41293531541}"/>
                </a:ext>
              </a:extLst>
            </p:cNvPr>
            <p:cNvSpPr/>
            <p:nvPr/>
          </p:nvSpPr>
          <p:spPr>
            <a:xfrm>
              <a:off x="3770351" y="4801845"/>
              <a:ext cx="338172" cy="120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2D343F-C782-574B-AD33-0D774A5203A5}"/>
                </a:ext>
              </a:extLst>
            </p:cNvPr>
            <p:cNvSpPr txBox="1"/>
            <p:nvPr/>
          </p:nvSpPr>
          <p:spPr>
            <a:xfrm>
              <a:off x="3390709" y="4566224"/>
              <a:ext cx="3930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latin typeface="Times" pitchFamily="2" charset="0"/>
                </a:rPr>
                <a:t>G</a:t>
              </a:r>
              <a:r>
                <a:rPr lang="en-NO" sz="1100" dirty="0">
                  <a:latin typeface="Times" pitchFamily="2" charset="0"/>
                </a:rPr>
                <a:t>d 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4678370-0479-5049-BB55-CA66A94E8FB8}"/>
                </a:ext>
              </a:extLst>
            </p:cNvPr>
            <p:cNvCxnSpPr>
              <a:cxnSpLocks/>
            </p:cNvCxnSpPr>
            <p:nvPr/>
          </p:nvCxnSpPr>
          <p:spPr>
            <a:xfrm>
              <a:off x="2332174" y="5300708"/>
              <a:ext cx="12263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6A428C8-732A-F74D-88EF-505AC1244A88}"/>
                </a:ext>
              </a:extLst>
            </p:cNvPr>
            <p:cNvCxnSpPr>
              <a:cxnSpLocks/>
            </p:cNvCxnSpPr>
            <p:nvPr/>
          </p:nvCxnSpPr>
          <p:spPr>
            <a:xfrm>
              <a:off x="2332174" y="5377990"/>
              <a:ext cx="12263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0660549-31F1-7D41-8EFB-6BE63989EF9E}"/>
                </a:ext>
              </a:extLst>
            </p:cNvPr>
            <p:cNvCxnSpPr>
              <a:cxnSpLocks/>
            </p:cNvCxnSpPr>
            <p:nvPr/>
          </p:nvCxnSpPr>
          <p:spPr>
            <a:xfrm>
              <a:off x="2332174" y="5454553"/>
              <a:ext cx="12263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85E74B-41E4-5B40-8EC1-7D3475303C09}"/>
                </a:ext>
              </a:extLst>
            </p:cNvPr>
            <p:cNvSpPr txBox="1"/>
            <p:nvPr/>
          </p:nvSpPr>
          <p:spPr>
            <a:xfrm>
              <a:off x="2236557" y="5062840"/>
              <a:ext cx="7334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>
                  <a:latin typeface="Times" pitchFamily="2" charset="0"/>
                </a:rPr>
                <a:t>Neutrons</a:t>
              </a:r>
              <a:endParaRPr lang="en-NO" sz="1100" dirty="0">
                <a:latin typeface="Times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3522FDB-7EA2-1F4C-B5D3-844108246B34}"/>
                </a:ext>
              </a:extLst>
            </p:cNvPr>
            <p:cNvSpPr/>
            <p:nvPr/>
          </p:nvSpPr>
          <p:spPr>
            <a:xfrm>
              <a:off x="3545880" y="5114357"/>
              <a:ext cx="353474" cy="100966"/>
            </a:xfrm>
            <a:custGeom>
              <a:avLst/>
              <a:gdLst>
                <a:gd name="connsiteX0" fmla="*/ 0 w 580292"/>
                <a:gd name="connsiteY0" fmla="*/ 158263 h 158263"/>
                <a:gd name="connsiteX1" fmla="*/ 87923 w 580292"/>
                <a:gd name="connsiteY1" fmla="*/ 105509 h 158263"/>
                <a:gd name="connsiteX2" fmla="*/ 167054 w 580292"/>
                <a:gd name="connsiteY2" fmla="*/ 114301 h 158263"/>
                <a:gd name="connsiteX3" fmla="*/ 219808 w 580292"/>
                <a:gd name="connsiteY3" fmla="*/ 140678 h 158263"/>
                <a:gd name="connsiteX4" fmla="*/ 246185 w 580292"/>
                <a:gd name="connsiteY4" fmla="*/ 149470 h 158263"/>
                <a:gd name="connsiteX5" fmla="*/ 342900 w 580292"/>
                <a:gd name="connsiteY5" fmla="*/ 140678 h 158263"/>
                <a:gd name="connsiteX6" fmla="*/ 369277 w 580292"/>
                <a:gd name="connsiteY6" fmla="*/ 131886 h 158263"/>
                <a:gd name="connsiteX7" fmla="*/ 378069 w 580292"/>
                <a:gd name="connsiteY7" fmla="*/ 105509 h 158263"/>
                <a:gd name="connsiteX8" fmla="*/ 404446 w 580292"/>
                <a:gd name="connsiteY8" fmla="*/ 87924 h 158263"/>
                <a:gd name="connsiteX9" fmla="*/ 439616 w 580292"/>
                <a:gd name="connsiteY9" fmla="*/ 35170 h 158263"/>
                <a:gd name="connsiteX10" fmla="*/ 465992 w 580292"/>
                <a:gd name="connsiteY10" fmla="*/ 17586 h 158263"/>
                <a:gd name="connsiteX11" fmla="*/ 492369 w 580292"/>
                <a:gd name="connsiteY11" fmla="*/ 8793 h 158263"/>
                <a:gd name="connsiteX12" fmla="*/ 580292 w 580292"/>
                <a:gd name="connsiteY12" fmla="*/ 1 h 15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0292" h="158263">
                  <a:moveTo>
                    <a:pt x="0" y="158263"/>
                  </a:moveTo>
                  <a:cubicBezTo>
                    <a:pt x="5243" y="154518"/>
                    <a:pt x="61098" y="105509"/>
                    <a:pt x="87923" y="105509"/>
                  </a:cubicBezTo>
                  <a:cubicBezTo>
                    <a:pt x="114462" y="105509"/>
                    <a:pt x="140677" y="111370"/>
                    <a:pt x="167054" y="114301"/>
                  </a:cubicBezTo>
                  <a:cubicBezTo>
                    <a:pt x="233353" y="136400"/>
                    <a:pt x="151631" y="106590"/>
                    <a:pt x="219808" y="140678"/>
                  </a:cubicBezTo>
                  <a:cubicBezTo>
                    <a:pt x="228097" y="144823"/>
                    <a:pt x="237393" y="146539"/>
                    <a:pt x="246185" y="149470"/>
                  </a:cubicBezTo>
                  <a:cubicBezTo>
                    <a:pt x="278423" y="146539"/>
                    <a:pt x="310854" y="145256"/>
                    <a:pt x="342900" y="140678"/>
                  </a:cubicBezTo>
                  <a:cubicBezTo>
                    <a:pt x="352075" y="139367"/>
                    <a:pt x="362724" y="138439"/>
                    <a:pt x="369277" y="131886"/>
                  </a:cubicBezTo>
                  <a:cubicBezTo>
                    <a:pt x="375830" y="125333"/>
                    <a:pt x="372279" y="112746"/>
                    <a:pt x="378069" y="105509"/>
                  </a:cubicBezTo>
                  <a:cubicBezTo>
                    <a:pt x="384670" y="97257"/>
                    <a:pt x="395654" y="93786"/>
                    <a:pt x="404446" y="87924"/>
                  </a:cubicBezTo>
                  <a:cubicBezTo>
                    <a:pt x="416169" y="70339"/>
                    <a:pt x="422031" y="46893"/>
                    <a:pt x="439616" y="35170"/>
                  </a:cubicBezTo>
                  <a:cubicBezTo>
                    <a:pt x="448408" y="29309"/>
                    <a:pt x="456541" y="22312"/>
                    <a:pt x="465992" y="17586"/>
                  </a:cubicBezTo>
                  <a:cubicBezTo>
                    <a:pt x="474282" y="13441"/>
                    <a:pt x="483227" y="10317"/>
                    <a:pt x="492369" y="8793"/>
                  </a:cubicBezTo>
                  <a:cubicBezTo>
                    <a:pt x="547062" y="-323"/>
                    <a:pt x="547981" y="1"/>
                    <a:pt x="580292" y="1"/>
                  </a:cubicBezTo>
                </a:path>
              </a:pathLst>
            </a:custGeom>
            <a:noFill/>
            <a:ln w="12700">
              <a:solidFill>
                <a:srgbClr val="0072C3"/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BE20192-D741-A544-8815-7FDC00FCE480}"/>
                </a:ext>
              </a:extLst>
            </p:cNvPr>
            <p:cNvSpPr/>
            <p:nvPr/>
          </p:nvSpPr>
          <p:spPr>
            <a:xfrm flipH="1">
              <a:off x="3111160" y="5074987"/>
              <a:ext cx="440950" cy="147666"/>
            </a:xfrm>
            <a:custGeom>
              <a:avLst/>
              <a:gdLst>
                <a:gd name="connsiteX0" fmla="*/ 0 w 580292"/>
                <a:gd name="connsiteY0" fmla="*/ 158263 h 158263"/>
                <a:gd name="connsiteX1" fmla="*/ 87923 w 580292"/>
                <a:gd name="connsiteY1" fmla="*/ 105509 h 158263"/>
                <a:gd name="connsiteX2" fmla="*/ 167054 w 580292"/>
                <a:gd name="connsiteY2" fmla="*/ 114301 h 158263"/>
                <a:gd name="connsiteX3" fmla="*/ 219808 w 580292"/>
                <a:gd name="connsiteY3" fmla="*/ 140678 h 158263"/>
                <a:gd name="connsiteX4" fmla="*/ 246185 w 580292"/>
                <a:gd name="connsiteY4" fmla="*/ 149470 h 158263"/>
                <a:gd name="connsiteX5" fmla="*/ 342900 w 580292"/>
                <a:gd name="connsiteY5" fmla="*/ 140678 h 158263"/>
                <a:gd name="connsiteX6" fmla="*/ 369277 w 580292"/>
                <a:gd name="connsiteY6" fmla="*/ 131886 h 158263"/>
                <a:gd name="connsiteX7" fmla="*/ 378069 w 580292"/>
                <a:gd name="connsiteY7" fmla="*/ 105509 h 158263"/>
                <a:gd name="connsiteX8" fmla="*/ 404446 w 580292"/>
                <a:gd name="connsiteY8" fmla="*/ 87924 h 158263"/>
                <a:gd name="connsiteX9" fmla="*/ 439616 w 580292"/>
                <a:gd name="connsiteY9" fmla="*/ 35170 h 158263"/>
                <a:gd name="connsiteX10" fmla="*/ 465992 w 580292"/>
                <a:gd name="connsiteY10" fmla="*/ 17586 h 158263"/>
                <a:gd name="connsiteX11" fmla="*/ 492369 w 580292"/>
                <a:gd name="connsiteY11" fmla="*/ 8793 h 158263"/>
                <a:gd name="connsiteX12" fmla="*/ 580292 w 580292"/>
                <a:gd name="connsiteY12" fmla="*/ 1 h 15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0292" h="158263">
                  <a:moveTo>
                    <a:pt x="0" y="158263"/>
                  </a:moveTo>
                  <a:cubicBezTo>
                    <a:pt x="5243" y="154518"/>
                    <a:pt x="61098" y="105509"/>
                    <a:pt x="87923" y="105509"/>
                  </a:cubicBezTo>
                  <a:cubicBezTo>
                    <a:pt x="114462" y="105509"/>
                    <a:pt x="140677" y="111370"/>
                    <a:pt x="167054" y="114301"/>
                  </a:cubicBezTo>
                  <a:cubicBezTo>
                    <a:pt x="233353" y="136400"/>
                    <a:pt x="151631" y="106590"/>
                    <a:pt x="219808" y="140678"/>
                  </a:cubicBezTo>
                  <a:cubicBezTo>
                    <a:pt x="228097" y="144823"/>
                    <a:pt x="237393" y="146539"/>
                    <a:pt x="246185" y="149470"/>
                  </a:cubicBezTo>
                  <a:cubicBezTo>
                    <a:pt x="278423" y="146539"/>
                    <a:pt x="310854" y="145256"/>
                    <a:pt x="342900" y="140678"/>
                  </a:cubicBezTo>
                  <a:cubicBezTo>
                    <a:pt x="352075" y="139367"/>
                    <a:pt x="362724" y="138439"/>
                    <a:pt x="369277" y="131886"/>
                  </a:cubicBezTo>
                  <a:cubicBezTo>
                    <a:pt x="375830" y="125333"/>
                    <a:pt x="372279" y="112746"/>
                    <a:pt x="378069" y="105509"/>
                  </a:cubicBezTo>
                  <a:cubicBezTo>
                    <a:pt x="384670" y="97257"/>
                    <a:pt x="395654" y="93786"/>
                    <a:pt x="404446" y="87924"/>
                  </a:cubicBezTo>
                  <a:cubicBezTo>
                    <a:pt x="416169" y="70339"/>
                    <a:pt x="422031" y="46893"/>
                    <a:pt x="439616" y="35170"/>
                  </a:cubicBezTo>
                  <a:cubicBezTo>
                    <a:pt x="448408" y="29309"/>
                    <a:pt x="456541" y="22312"/>
                    <a:pt x="465992" y="17586"/>
                  </a:cubicBezTo>
                  <a:cubicBezTo>
                    <a:pt x="474282" y="13441"/>
                    <a:pt x="483227" y="10317"/>
                    <a:pt x="492369" y="8793"/>
                  </a:cubicBezTo>
                  <a:cubicBezTo>
                    <a:pt x="547062" y="-323"/>
                    <a:pt x="547981" y="1"/>
                    <a:pt x="580292" y="1"/>
                  </a:cubicBezTo>
                </a:path>
              </a:pathLst>
            </a:custGeom>
            <a:noFill/>
            <a:ln w="12700">
              <a:solidFill>
                <a:srgbClr val="EB4700"/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B75CBD4-4970-F341-B712-58DF164A2ACE}"/>
                </a:ext>
              </a:extLst>
            </p:cNvPr>
            <p:cNvSpPr txBox="1"/>
            <p:nvPr/>
          </p:nvSpPr>
          <p:spPr>
            <a:xfrm>
              <a:off x="3689582" y="5973550"/>
              <a:ext cx="5437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100" dirty="0">
                  <a:latin typeface="Times" pitchFamily="2" charset="0"/>
                </a:rPr>
                <a:t>sensor</a:t>
              </a:r>
              <a:endParaRPr lang="en-NO" sz="1100" dirty="0">
                <a:latin typeface="Times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0A40F1A-6F59-B14E-A8E1-21883056EF00}"/>
                </a:ext>
              </a:extLst>
            </p:cNvPr>
            <p:cNvSpPr txBox="1"/>
            <p:nvPr/>
          </p:nvSpPr>
          <p:spPr>
            <a:xfrm>
              <a:off x="2900590" y="5970463"/>
              <a:ext cx="5437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100" dirty="0">
                  <a:latin typeface="Times" pitchFamily="2" charset="0"/>
                </a:rPr>
                <a:t>sensor</a:t>
              </a:r>
              <a:endParaRPr lang="en-NO" sz="1100" dirty="0">
                <a:latin typeface="Times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7E0829E-45D5-AA47-9103-4967F139BBD4}"/>
              </a:ext>
            </a:extLst>
          </p:cNvPr>
          <p:cNvGrpSpPr/>
          <p:nvPr/>
        </p:nvGrpSpPr>
        <p:grpSpPr>
          <a:xfrm>
            <a:off x="8885062" y="55211"/>
            <a:ext cx="3159974" cy="2575288"/>
            <a:chOff x="8109175" y="1420715"/>
            <a:chExt cx="3159975" cy="257528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B80D9C6-8269-5B49-865B-DFC9040761C2}"/>
                </a:ext>
              </a:extLst>
            </p:cNvPr>
            <p:cNvSpPr/>
            <p:nvPr/>
          </p:nvSpPr>
          <p:spPr>
            <a:xfrm>
              <a:off x="9306130" y="1790047"/>
              <a:ext cx="555171" cy="18941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79D9D5A-EB7C-764C-A56A-EC203E023699}"/>
                </a:ext>
              </a:extLst>
            </p:cNvPr>
            <p:cNvSpPr/>
            <p:nvPr/>
          </p:nvSpPr>
          <p:spPr>
            <a:xfrm>
              <a:off x="10062755" y="1790047"/>
              <a:ext cx="315686" cy="189411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DC80A33-061E-864B-871A-72A269BA231E}"/>
                </a:ext>
              </a:extLst>
            </p:cNvPr>
            <p:cNvSpPr/>
            <p:nvPr/>
          </p:nvSpPr>
          <p:spPr>
            <a:xfrm>
              <a:off x="10579895" y="1790047"/>
              <a:ext cx="555171" cy="18941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8C16BFB-84A0-3744-905A-2AFC153EAB4B}"/>
                </a:ext>
              </a:extLst>
            </p:cNvPr>
            <p:cNvSpPr txBox="1"/>
            <p:nvPr/>
          </p:nvSpPr>
          <p:spPr>
            <a:xfrm>
              <a:off x="10003924" y="1420715"/>
              <a:ext cx="524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" pitchFamily="2" charset="0"/>
                </a:rPr>
                <a:t>G</a:t>
              </a:r>
              <a:r>
                <a:rPr lang="en-NO" dirty="0">
                  <a:latin typeface="Times" pitchFamily="2" charset="0"/>
                </a:rPr>
                <a:t>d 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769AAE4-E68A-9B43-9F92-E21059873089}"/>
                </a:ext>
              </a:extLst>
            </p:cNvPr>
            <p:cNvCxnSpPr>
              <a:cxnSpLocks/>
            </p:cNvCxnSpPr>
            <p:nvPr/>
          </p:nvCxnSpPr>
          <p:spPr>
            <a:xfrm>
              <a:off x="8218868" y="2572004"/>
              <a:ext cx="20133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A2F9807-D3AD-9741-A175-B8251F1B8BCD}"/>
                </a:ext>
              </a:extLst>
            </p:cNvPr>
            <p:cNvCxnSpPr>
              <a:cxnSpLocks/>
            </p:cNvCxnSpPr>
            <p:nvPr/>
          </p:nvCxnSpPr>
          <p:spPr>
            <a:xfrm>
              <a:off x="8218868" y="2693142"/>
              <a:ext cx="20133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E5DF498-3AF6-1A4F-BBA0-4B04B3A99B9A}"/>
                </a:ext>
              </a:extLst>
            </p:cNvPr>
            <p:cNvCxnSpPr>
              <a:cxnSpLocks/>
            </p:cNvCxnSpPr>
            <p:nvPr/>
          </p:nvCxnSpPr>
          <p:spPr>
            <a:xfrm>
              <a:off x="8218868" y="2813154"/>
              <a:ext cx="20133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D62E2B8-DB3B-C14C-9843-74E66001A4CF}"/>
                </a:ext>
              </a:extLst>
            </p:cNvPr>
            <p:cNvSpPr txBox="1"/>
            <p:nvPr/>
          </p:nvSpPr>
          <p:spPr>
            <a:xfrm>
              <a:off x="8109175" y="2199151"/>
              <a:ext cx="1204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>
                  <a:latin typeface="Times" pitchFamily="2" charset="0"/>
                </a:rPr>
                <a:t>Neutrons</a:t>
              </a:r>
              <a:endParaRPr lang="en-NO" dirty="0">
                <a:latin typeface="Times" pitchFamily="2" charset="0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041FC92-CA08-B645-B4EB-86C346EE8344}"/>
                </a:ext>
              </a:extLst>
            </p:cNvPr>
            <p:cNvSpPr/>
            <p:nvPr/>
          </p:nvSpPr>
          <p:spPr>
            <a:xfrm>
              <a:off x="10211386" y="2279903"/>
              <a:ext cx="580292" cy="158263"/>
            </a:xfrm>
            <a:custGeom>
              <a:avLst/>
              <a:gdLst>
                <a:gd name="connsiteX0" fmla="*/ 0 w 580292"/>
                <a:gd name="connsiteY0" fmla="*/ 158263 h 158263"/>
                <a:gd name="connsiteX1" fmla="*/ 87923 w 580292"/>
                <a:gd name="connsiteY1" fmla="*/ 105509 h 158263"/>
                <a:gd name="connsiteX2" fmla="*/ 167054 w 580292"/>
                <a:gd name="connsiteY2" fmla="*/ 114301 h 158263"/>
                <a:gd name="connsiteX3" fmla="*/ 219808 w 580292"/>
                <a:gd name="connsiteY3" fmla="*/ 140678 h 158263"/>
                <a:gd name="connsiteX4" fmla="*/ 246185 w 580292"/>
                <a:gd name="connsiteY4" fmla="*/ 149470 h 158263"/>
                <a:gd name="connsiteX5" fmla="*/ 342900 w 580292"/>
                <a:gd name="connsiteY5" fmla="*/ 140678 h 158263"/>
                <a:gd name="connsiteX6" fmla="*/ 369277 w 580292"/>
                <a:gd name="connsiteY6" fmla="*/ 131886 h 158263"/>
                <a:gd name="connsiteX7" fmla="*/ 378069 w 580292"/>
                <a:gd name="connsiteY7" fmla="*/ 105509 h 158263"/>
                <a:gd name="connsiteX8" fmla="*/ 404446 w 580292"/>
                <a:gd name="connsiteY8" fmla="*/ 87924 h 158263"/>
                <a:gd name="connsiteX9" fmla="*/ 439616 w 580292"/>
                <a:gd name="connsiteY9" fmla="*/ 35170 h 158263"/>
                <a:gd name="connsiteX10" fmla="*/ 465992 w 580292"/>
                <a:gd name="connsiteY10" fmla="*/ 17586 h 158263"/>
                <a:gd name="connsiteX11" fmla="*/ 492369 w 580292"/>
                <a:gd name="connsiteY11" fmla="*/ 8793 h 158263"/>
                <a:gd name="connsiteX12" fmla="*/ 580292 w 580292"/>
                <a:gd name="connsiteY12" fmla="*/ 1 h 15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0292" h="158263">
                  <a:moveTo>
                    <a:pt x="0" y="158263"/>
                  </a:moveTo>
                  <a:cubicBezTo>
                    <a:pt x="5243" y="154518"/>
                    <a:pt x="61098" y="105509"/>
                    <a:pt x="87923" y="105509"/>
                  </a:cubicBezTo>
                  <a:cubicBezTo>
                    <a:pt x="114462" y="105509"/>
                    <a:pt x="140677" y="111370"/>
                    <a:pt x="167054" y="114301"/>
                  </a:cubicBezTo>
                  <a:cubicBezTo>
                    <a:pt x="233353" y="136400"/>
                    <a:pt x="151631" y="106590"/>
                    <a:pt x="219808" y="140678"/>
                  </a:cubicBezTo>
                  <a:cubicBezTo>
                    <a:pt x="228097" y="144823"/>
                    <a:pt x="237393" y="146539"/>
                    <a:pt x="246185" y="149470"/>
                  </a:cubicBezTo>
                  <a:cubicBezTo>
                    <a:pt x="278423" y="146539"/>
                    <a:pt x="310854" y="145256"/>
                    <a:pt x="342900" y="140678"/>
                  </a:cubicBezTo>
                  <a:cubicBezTo>
                    <a:pt x="352075" y="139367"/>
                    <a:pt x="362724" y="138439"/>
                    <a:pt x="369277" y="131886"/>
                  </a:cubicBezTo>
                  <a:cubicBezTo>
                    <a:pt x="375830" y="125333"/>
                    <a:pt x="372279" y="112746"/>
                    <a:pt x="378069" y="105509"/>
                  </a:cubicBezTo>
                  <a:cubicBezTo>
                    <a:pt x="384670" y="97257"/>
                    <a:pt x="395654" y="93786"/>
                    <a:pt x="404446" y="87924"/>
                  </a:cubicBezTo>
                  <a:cubicBezTo>
                    <a:pt x="416169" y="70339"/>
                    <a:pt x="422031" y="46893"/>
                    <a:pt x="439616" y="35170"/>
                  </a:cubicBezTo>
                  <a:cubicBezTo>
                    <a:pt x="448408" y="29309"/>
                    <a:pt x="456541" y="22312"/>
                    <a:pt x="465992" y="17586"/>
                  </a:cubicBezTo>
                  <a:cubicBezTo>
                    <a:pt x="474282" y="13441"/>
                    <a:pt x="483227" y="10317"/>
                    <a:pt x="492369" y="8793"/>
                  </a:cubicBezTo>
                  <a:cubicBezTo>
                    <a:pt x="547062" y="-323"/>
                    <a:pt x="547981" y="1"/>
                    <a:pt x="580292" y="1"/>
                  </a:cubicBezTo>
                </a:path>
              </a:pathLst>
            </a:custGeom>
            <a:noFill/>
            <a:ln w="28575">
              <a:solidFill>
                <a:srgbClr val="0072C3"/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0D2D787-D058-6340-AD8D-715BBCF5B11F}"/>
                </a:ext>
              </a:extLst>
            </p:cNvPr>
            <p:cNvSpPr/>
            <p:nvPr/>
          </p:nvSpPr>
          <p:spPr>
            <a:xfrm flipH="1">
              <a:off x="9497714" y="2218191"/>
              <a:ext cx="723900" cy="231464"/>
            </a:xfrm>
            <a:custGeom>
              <a:avLst/>
              <a:gdLst>
                <a:gd name="connsiteX0" fmla="*/ 0 w 580292"/>
                <a:gd name="connsiteY0" fmla="*/ 158263 h 158263"/>
                <a:gd name="connsiteX1" fmla="*/ 87923 w 580292"/>
                <a:gd name="connsiteY1" fmla="*/ 105509 h 158263"/>
                <a:gd name="connsiteX2" fmla="*/ 167054 w 580292"/>
                <a:gd name="connsiteY2" fmla="*/ 114301 h 158263"/>
                <a:gd name="connsiteX3" fmla="*/ 219808 w 580292"/>
                <a:gd name="connsiteY3" fmla="*/ 140678 h 158263"/>
                <a:gd name="connsiteX4" fmla="*/ 246185 w 580292"/>
                <a:gd name="connsiteY4" fmla="*/ 149470 h 158263"/>
                <a:gd name="connsiteX5" fmla="*/ 342900 w 580292"/>
                <a:gd name="connsiteY5" fmla="*/ 140678 h 158263"/>
                <a:gd name="connsiteX6" fmla="*/ 369277 w 580292"/>
                <a:gd name="connsiteY6" fmla="*/ 131886 h 158263"/>
                <a:gd name="connsiteX7" fmla="*/ 378069 w 580292"/>
                <a:gd name="connsiteY7" fmla="*/ 105509 h 158263"/>
                <a:gd name="connsiteX8" fmla="*/ 404446 w 580292"/>
                <a:gd name="connsiteY8" fmla="*/ 87924 h 158263"/>
                <a:gd name="connsiteX9" fmla="*/ 439616 w 580292"/>
                <a:gd name="connsiteY9" fmla="*/ 35170 h 158263"/>
                <a:gd name="connsiteX10" fmla="*/ 465992 w 580292"/>
                <a:gd name="connsiteY10" fmla="*/ 17586 h 158263"/>
                <a:gd name="connsiteX11" fmla="*/ 492369 w 580292"/>
                <a:gd name="connsiteY11" fmla="*/ 8793 h 158263"/>
                <a:gd name="connsiteX12" fmla="*/ 580292 w 580292"/>
                <a:gd name="connsiteY12" fmla="*/ 1 h 15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0292" h="158263">
                  <a:moveTo>
                    <a:pt x="0" y="158263"/>
                  </a:moveTo>
                  <a:cubicBezTo>
                    <a:pt x="5243" y="154518"/>
                    <a:pt x="61098" y="105509"/>
                    <a:pt x="87923" y="105509"/>
                  </a:cubicBezTo>
                  <a:cubicBezTo>
                    <a:pt x="114462" y="105509"/>
                    <a:pt x="140677" y="111370"/>
                    <a:pt x="167054" y="114301"/>
                  </a:cubicBezTo>
                  <a:cubicBezTo>
                    <a:pt x="233353" y="136400"/>
                    <a:pt x="151631" y="106590"/>
                    <a:pt x="219808" y="140678"/>
                  </a:cubicBezTo>
                  <a:cubicBezTo>
                    <a:pt x="228097" y="144823"/>
                    <a:pt x="237393" y="146539"/>
                    <a:pt x="246185" y="149470"/>
                  </a:cubicBezTo>
                  <a:cubicBezTo>
                    <a:pt x="278423" y="146539"/>
                    <a:pt x="310854" y="145256"/>
                    <a:pt x="342900" y="140678"/>
                  </a:cubicBezTo>
                  <a:cubicBezTo>
                    <a:pt x="352075" y="139367"/>
                    <a:pt x="362724" y="138439"/>
                    <a:pt x="369277" y="131886"/>
                  </a:cubicBezTo>
                  <a:cubicBezTo>
                    <a:pt x="375830" y="125333"/>
                    <a:pt x="372279" y="112746"/>
                    <a:pt x="378069" y="105509"/>
                  </a:cubicBezTo>
                  <a:cubicBezTo>
                    <a:pt x="384670" y="97257"/>
                    <a:pt x="395654" y="93786"/>
                    <a:pt x="404446" y="87924"/>
                  </a:cubicBezTo>
                  <a:cubicBezTo>
                    <a:pt x="416169" y="70339"/>
                    <a:pt x="422031" y="46893"/>
                    <a:pt x="439616" y="35170"/>
                  </a:cubicBezTo>
                  <a:cubicBezTo>
                    <a:pt x="448408" y="29309"/>
                    <a:pt x="456541" y="22312"/>
                    <a:pt x="465992" y="17586"/>
                  </a:cubicBezTo>
                  <a:cubicBezTo>
                    <a:pt x="474282" y="13441"/>
                    <a:pt x="483227" y="10317"/>
                    <a:pt x="492369" y="8793"/>
                  </a:cubicBezTo>
                  <a:cubicBezTo>
                    <a:pt x="547062" y="-323"/>
                    <a:pt x="547981" y="1"/>
                    <a:pt x="580292" y="1"/>
                  </a:cubicBezTo>
                </a:path>
              </a:pathLst>
            </a:custGeom>
            <a:noFill/>
            <a:ln w="28575">
              <a:solidFill>
                <a:srgbClr val="EB4700"/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EA76505-3EFA-B14B-800C-5D5C27B3C8E3}"/>
                </a:ext>
              </a:extLst>
            </p:cNvPr>
            <p:cNvSpPr txBox="1"/>
            <p:nvPr/>
          </p:nvSpPr>
          <p:spPr>
            <a:xfrm>
              <a:off x="10494579" y="3626671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>
                  <a:latin typeface="Times" pitchFamily="2" charset="0"/>
                </a:rPr>
                <a:t>sensor</a:t>
              </a:r>
              <a:endParaRPr lang="en-NO" dirty="0">
                <a:latin typeface="Times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5AC328-336E-F140-BF7F-E3792B24A692}"/>
                </a:ext>
              </a:extLst>
            </p:cNvPr>
            <p:cNvSpPr txBox="1"/>
            <p:nvPr/>
          </p:nvSpPr>
          <p:spPr>
            <a:xfrm>
              <a:off x="9199305" y="3621832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>
                  <a:latin typeface="Times" pitchFamily="2" charset="0"/>
                </a:rPr>
                <a:t>sensor</a:t>
              </a:r>
              <a:endParaRPr lang="en-NO" dirty="0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757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4461</TotalTime>
  <Words>330</Words>
  <Application>Microsoft Macintosh PowerPoint</Application>
  <PresentationFormat>Widescreen</PresentationFormat>
  <Paragraphs>181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Aharoni</vt:lpstr>
      <vt:lpstr>Arial</vt:lpstr>
      <vt:lpstr>Avenir Book</vt:lpstr>
      <vt:lpstr>Calibri</vt:lpstr>
      <vt:lpstr>Calibri Light</vt:lpstr>
      <vt:lpstr>Cambria Math</vt:lpstr>
      <vt:lpstr>Candara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Elastic scattering (n,n’)</vt:lpstr>
      <vt:lpstr>inelastic scattering (n,n)</vt:lpstr>
      <vt:lpstr>radiative capture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backscattering</vt:lpstr>
      <vt:lpstr>Peak A</vt:lpstr>
      <vt:lpstr>Peak 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Lena Marie Setterdahl</dc:creator>
  <cp:lastModifiedBy>Lena Marie Setterdahl</cp:lastModifiedBy>
  <cp:revision>39</cp:revision>
  <dcterms:created xsi:type="dcterms:W3CDTF">2020-05-03T13:51:48Z</dcterms:created>
  <dcterms:modified xsi:type="dcterms:W3CDTF">2020-09-17T14:25:54Z</dcterms:modified>
</cp:coreProperties>
</file>